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48"/>
  </p:notesMasterIdLst>
  <p:handoutMasterIdLst>
    <p:handoutMasterId r:id="rId49"/>
  </p:handoutMasterIdLst>
  <p:sldIdLst>
    <p:sldId id="278" r:id="rId2"/>
    <p:sldId id="283" r:id="rId3"/>
    <p:sldId id="371" r:id="rId4"/>
    <p:sldId id="327" r:id="rId5"/>
    <p:sldId id="342" r:id="rId6"/>
    <p:sldId id="322" r:id="rId7"/>
    <p:sldId id="318" r:id="rId8"/>
    <p:sldId id="312" r:id="rId9"/>
    <p:sldId id="357" r:id="rId10"/>
    <p:sldId id="358" r:id="rId11"/>
    <p:sldId id="359" r:id="rId12"/>
    <p:sldId id="313" r:id="rId13"/>
    <p:sldId id="362" r:id="rId14"/>
    <p:sldId id="315" r:id="rId15"/>
    <p:sldId id="360" r:id="rId16"/>
    <p:sldId id="323" r:id="rId17"/>
    <p:sldId id="363" r:id="rId18"/>
    <p:sldId id="361" r:id="rId19"/>
    <p:sldId id="314" r:id="rId20"/>
    <p:sldId id="316" r:id="rId21"/>
    <p:sldId id="348" r:id="rId22"/>
    <p:sldId id="325" r:id="rId23"/>
    <p:sldId id="305" r:id="rId24"/>
    <p:sldId id="349" r:id="rId25"/>
    <p:sldId id="299" r:id="rId26"/>
    <p:sldId id="344" r:id="rId27"/>
    <p:sldId id="332" r:id="rId28"/>
    <p:sldId id="343" r:id="rId29"/>
    <p:sldId id="341" r:id="rId30"/>
    <p:sldId id="370" r:id="rId31"/>
    <p:sldId id="319" r:id="rId32"/>
    <p:sldId id="277" r:id="rId33"/>
    <p:sldId id="372" r:id="rId34"/>
    <p:sldId id="350" r:id="rId35"/>
    <p:sldId id="351" r:id="rId36"/>
    <p:sldId id="352" r:id="rId37"/>
    <p:sldId id="338" r:id="rId38"/>
    <p:sldId id="373" r:id="rId39"/>
    <p:sldId id="353" r:id="rId40"/>
    <p:sldId id="374" r:id="rId41"/>
    <p:sldId id="331" r:id="rId42"/>
    <p:sldId id="289" r:id="rId43"/>
    <p:sldId id="366" r:id="rId44"/>
    <p:sldId id="365" r:id="rId45"/>
    <p:sldId id="364" r:id="rId46"/>
    <p:sldId id="345" r:id="rId47"/>
  </p:sldIdLst>
  <p:sldSz cx="9144000" cy="6858000" type="screen4x3"/>
  <p:notesSz cx="6858000" cy="91995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962A68"/>
    <a:srgbClr val="ECFBA3"/>
    <a:srgbClr val="F0AB78"/>
    <a:srgbClr val="FF8585"/>
    <a:srgbClr val="1F255B"/>
    <a:srgbClr val="EDC9C9"/>
    <a:srgbClr val="F3FCC0"/>
    <a:srgbClr val="F9B1E4"/>
    <a:srgbClr val="8C83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755" autoAdjust="0"/>
  </p:normalViewPr>
  <p:slideViewPr>
    <p:cSldViewPr showGuides="1">
      <p:cViewPr varScale="1">
        <p:scale>
          <a:sx n="82" d="100"/>
          <a:sy n="82" d="100"/>
        </p:scale>
        <p:origin x="-1518" y="-96"/>
      </p:cViewPr>
      <p:guideLst>
        <p:guide orient="horz" pos="2064"/>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34"/>
    </p:cViewPr>
  </p:sorterViewPr>
  <p:notesViewPr>
    <p:cSldViewPr showGuides="1">
      <p:cViewPr varScale="1">
        <p:scale>
          <a:sx n="53" d="100"/>
          <a:sy n="53" d="100"/>
        </p:scale>
        <p:origin x="-1794" y="-102"/>
      </p:cViewPr>
      <p:guideLst>
        <p:guide orient="horz" pos="289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ECD61C-D153-435B-89A1-3253019FEC07}" type="doc">
      <dgm:prSet loTypeId="urn:microsoft.com/office/officeart/2005/8/layout/radial4" loCatId="relationship" qsTypeId="urn:microsoft.com/office/officeart/2005/8/quickstyle/3d7" qsCatId="3D" csTypeId="urn:microsoft.com/office/officeart/2005/8/colors/colorful4" csCatId="colorful" phldr="1"/>
      <dgm:spPr/>
      <dgm:t>
        <a:bodyPr/>
        <a:lstStyle/>
        <a:p>
          <a:endParaRPr lang="en-US"/>
        </a:p>
      </dgm:t>
    </dgm:pt>
    <dgm:pt modelId="{4C5253A2-D9AF-4C3C-83CF-F866F496F98D}">
      <dgm:prSet phldrT="[Text]"/>
      <dgm:spPr/>
      <dgm:t>
        <a:bodyPr/>
        <a:lstStyle/>
        <a:p>
          <a:r>
            <a:rPr lang="en-US" b="1" cap="none" spc="0" smtClean="0">
              <a:ln w="1905"/>
              <a:effectLst>
                <a:innerShdw blurRad="69850" dist="43180" dir="5400000">
                  <a:srgbClr val="000000">
                    <a:alpha val="65000"/>
                  </a:srgbClr>
                </a:innerShdw>
              </a:effectLst>
            </a:rPr>
            <a:t>Critical Events</a:t>
          </a:r>
          <a:endParaRPr lang="en-US" b="1" cap="none" spc="0" dirty="0">
            <a:ln w="1905"/>
            <a:effectLst>
              <a:innerShdw blurRad="69850" dist="43180" dir="5400000">
                <a:srgbClr val="000000">
                  <a:alpha val="65000"/>
                </a:srgbClr>
              </a:innerShdw>
            </a:effectLst>
          </a:endParaRPr>
        </a:p>
      </dgm:t>
    </dgm:pt>
    <dgm:pt modelId="{2964A073-965A-4243-9046-A1F0880F4451}" type="parTrans" cxnId="{2453A123-2B16-4A29-B534-B8E923A71A60}">
      <dgm:prSet/>
      <dgm:spPr/>
      <dgm:t>
        <a:bodyPr/>
        <a:lstStyle/>
        <a:p>
          <a:endParaRPr lang="en-US"/>
        </a:p>
      </dgm:t>
    </dgm:pt>
    <dgm:pt modelId="{430D4EA7-F86C-47EC-8343-298FF877AEF1}" type="sibTrans" cxnId="{2453A123-2B16-4A29-B534-B8E923A71A60}">
      <dgm:prSet/>
      <dgm:spPr/>
      <dgm:t>
        <a:bodyPr/>
        <a:lstStyle/>
        <a:p>
          <a:endParaRPr lang="en-US"/>
        </a:p>
      </dgm:t>
    </dgm:pt>
    <dgm:pt modelId="{E071EDE6-F1FE-44A7-B0CE-7C67D9FB32EF}">
      <dgm:prSet phldrT="[Text]"/>
      <dgm:spPr/>
      <dgm:t>
        <a:bodyPr/>
        <a:lstStyle/>
        <a:p>
          <a:r>
            <a:rPr lang="en-US" b="1" cap="none" spc="0" smtClean="0">
              <a:ln w="1905"/>
              <a:effectLst>
                <a:innerShdw blurRad="69850" dist="43180" dir="5400000">
                  <a:srgbClr val="000000">
                    <a:alpha val="65000"/>
                  </a:srgbClr>
                </a:innerShdw>
              </a:effectLst>
            </a:rPr>
            <a:t>Fatality</a:t>
          </a:r>
          <a:endParaRPr lang="en-US" b="1" cap="none" spc="0" dirty="0">
            <a:ln w="1905"/>
            <a:effectLst>
              <a:innerShdw blurRad="69850" dist="43180" dir="5400000">
                <a:srgbClr val="000000">
                  <a:alpha val="65000"/>
                </a:srgbClr>
              </a:innerShdw>
            </a:effectLst>
          </a:endParaRPr>
        </a:p>
      </dgm:t>
    </dgm:pt>
    <dgm:pt modelId="{C6764813-CBFB-4CDA-8DB1-4E96AE3F76B3}" type="parTrans" cxnId="{07702241-DB6A-45FC-BC65-9E61EC1BE7DF}">
      <dgm:prSet/>
      <dgm:spPr/>
      <dgm:t>
        <a:bodyPr/>
        <a:lstStyle/>
        <a:p>
          <a:endParaRPr lang="en-US"/>
        </a:p>
      </dgm:t>
    </dgm:pt>
    <dgm:pt modelId="{3D6BCB0C-51A5-44EB-B0F1-46DB513C6095}" type="sibTrans" cxnId="{07702241-DB6A-45FC-BC65-9E61EC1BE7DF}">
      <dgm:prSet/>
      <dgm:spPr/>
      <dgm:t>
        <a:bodyPr/>
        <a:lstStyle/>
        <a:p>
          <a:endParaRPr lang="en-US"/>
        </a:p>
      </dgm:t>
    </dgm:pt>
    <dgm:pt modelId="{56C7A6BD-4E91-4FC9-BFF9-F1768259A3BC}">
      <dgm:prSet phldrT="[Text]"/>
      <dgm:spPr/>
      <dgm:t>
        <a:bodyPr/>
        <a:lstStyle/>
        <a:p>
          <a:r>
            <a:rPr lang="en-US" b="1" cap="none" spc="0" smtClean="0">
              <a:ln w="1905"/>
              <a:effectLst>
                <a:innerShdw blurRad="69850" dist="43180" dir="5400000">
                  <a:srgbClr val="000000">
                    <a:alpha val="65000"/>
                  </a:srgbClr>
                </a:innerShdw>
              </a:effectLst>
            </a:rPr>
            <a:t>Near Fatality</a:t>
          </a:r>
          <a:endParaRPr lang="en-US" b="1" cap="none" spc="0" dirty="0">
            <a:ln w="1905"/>
            <a:effectLst>
              <a:innerShdw blurRad="69850" dist="43180" dir="5400000">
                <a:srgbClr val="000000">
                  <a:alpha val="65000"/>
                </a:srgbClr>
              </a:innerShdw>
            </a:effectLst>
          </a:endParaRPr>
        </a:p>
      </dgm:t>
    </dgm:pt>
    <dgm:pt modelId="{FC1D201B-82B5-4D09-A5B3-7995175DF60F}" type="parTrans" cxnId="{9AF09B3C-037B-4BB1-B0EE-E8D6B2CA9222}">
      <dgm:prSet/>
      <dgm:spPr/>
      <dgm:t>
        <a:bodyPr/>
        <a:lstStyle/>
        <a:p>
          <a:endParaRPr lang="en-US"/>
        </a:p>
      </dgm:t>
    </dgm:pt>
    <dgm:pt modelId="{420C6F3B-0D05-4471-BC00-3B61BA18F14D}" type="sibTrans" cxnId="{9AF09B3C-037B-4BB1-B0EE-E8D6B2CA9222}">
      <dgm:prSet/>
      <dgm:spPr/>
      <dgm:t>
        <a:bodyPr/>
        <a:lstStyle/>
        <a:p>
          <a:endParaRPr lang="en-US"/>
        </a:p>
      </dgm:t>
    </dgm:pt>
    <dgm:pt modelId="{2E3F227E-D6D4-48F7-8E0C-F7F5168CD424}">
      <dgm:prSet phldrT="[Text]"/>
      <dgm:spPr/>
      <dgm:t>
        <a:bodyPr/>
        <a:lstStyle/>
        <a:p>
          <a:r>
            <a:rPr lang="en-US" b="1" cap="none" spc="0" smtClean="0">
              <a:ln w="1905"/>
              <a:effectLst>
                <a:innerShdw blurRad="69850" dist="43180" dir="5400000">
                  <a:srgbClr val="000000">
                    <a:alpha val="65000"/>
                  </a:srgbClr>
                </a:innerShdw>
              </a:effectLst>
            </a:rPr>
            <a:t>Suicide</a:t>
          </a:r>
          <a:endParaRPr lang="en-US" b="1" cap="none" spc="0" dirty="0">
            <a:ln w="1905"/>
            <a:effectLst>
              <a:innerShdw blurRad="69850" dist="43180" dir="5400000">
                <a:srgbClr val="000000">
                  <a:alpha val="65000"/>
                </a:srgbClr>
              </a:innerShdw>
            </a:effectLst>
          </a:endParaRPr>
        </a:p>
      </dgm:t>
    </dgm:pt>
    <dgm:pt modelId="{A404ACE5-ACE9-41EE-B103-C69261827D81}" type="parTrans" cxnId="{15DAAD19-2991-419E-9ECA-574E145B6C8D}">
      <dgm:prSet/>
      <dgm:spPr/>
      <dgm:t>
        <a:bodyPr/>
        <a:lstStyle/>
        <a:p>
          <a:endParaRPr lang="en-US"/>
        </a:p>
      </dgm:t>
    </dgm:pt>
    <dgm:pt modelId="{C4EF93A1-1C88-49D6-9B5E-365A74E0175E}" type="sibTrans" cxnId="{15DAAD19-2991-419E-9ECA-574E145B6C8D}">
      <dgm:prSet/>
      <dgm:spPr/>
      <dgm:t>
        <a:bodyPr/>
        <a:lstStyle/>
        <a:p>
          <a:endParaRPr lang="en-US"/>
        </a:p>
      </dgm:t>
    </dgm:pt>
    <dgm:pt modelId="{911BA9FA-55F0-4C72-AEEA-C7B98C563C30}">
      <dgm:prSet/>
      <dgm:spPr/>
      <dgm:t>
        <a:bodyPr/>
        <a:lstStyle/>
        <a:p>
          <a:r>
            <a:rPr lang="en-US" b="1" cap="none" spc="0" smtClean="0">
              <a:ln w="1905"/>
              <a:effectLst>
                <a:innerShdw blurRad="69850" dist="43180" dir="5400000">
                  <a:srgbClr val="000000">
                    <a:alpha val="65000"/>
                  </a:srgbClr>
                </a:innerShdw>
              </a:effectLst>
            </a:rPr>
            <a:t>Serious Physical Injury</a:t>
          </a:r>
          <a:endParaRPr lang="en-US" b="1" cap="none" spc="0" dirty="0">
            <a:ln w="1905"/>
            <a:effectLst>
              <a:innerShdw blurRad="69850" dist="43180" dir="5400000">
                <a:srgbClr val="000000">
                  <a:alpha val="65000"/>
                </a:srgbClr>
              </a:innerShdw>
            </a:effectLst>
          </a:endParaRPr>
        </a:p>
      </dgm:t>
    </dgm:pt>
    <dgm:pt modelId="{C11F80BF-C66C-4DA3-AB47-C83FFA6CA630}" type="parTrans" cxnId="{762C8B81-FA2A-4DCE-B06E-23FFA5038C10}">
      <dgm:prSet/>
      <dgm:spPr/>
      <dgm:t>
        <a:bodyPr/>
        <a:lstStyle/>
        <a:p>
          <a:endParaRPr lang="en-US"/>
        </a:p>
      </dgm:t>
    </dgm:pt>
    <dgm:pt modelId="{C035F1CE-454B-4FDC-913F-B1EBFF322266}" type="sibTrans" cxnId="{762C8B81-FA2A-4DCE-B06E-23FFA5038C10}">
      <dgm:prSet/>
      <dgm:spPr/>
      <dgm:t>
        <a:bodyPr/>
        <a:lstStyle/>
        <a:p>
          <a:endParaRPr lang="en-US"/>
        </a:p>
      </dgm:t>
    </dgm:pt>
    <dgm:pt modelId="{2040F4E6-540E-4618-9A05-EAFB3BA31D64}" type="pres">
      <dgm:prSet presAssocID="{19ECD61C-D153-435B-89A1-3253019FEC07}" presName="cycle" presStyleCnt="0">
        <dgm:presLayoutVars>
          <dgm:chMax val="1"/>
          <dgm:dir/>
          <dgm:animLvl val="ctr"/>
          <dgm:resizeHandles val="exact"/>
        </dgm:presLayoutVars>
      </dgm:prSet>
      <dgm:spPr/>
      <dgm:t>
        <a:bodyPr/>
        <a:lstStyle/>
        <a:p>
          <a:endParaRPr lang="en-US"/>
        </a:p>
      </dgm:t>
    </dgm:pt>
    <dgm:pt modelId="{22108F4C-7D4D-4263-9B8A-86755E514FC2}" type="pres">
      <dgm:prSet presAssocID="{4C5253A2-D9AF-4C3C-83CF-F866F496F98D}" presName="centerShape" presStyleLbl="node0" presStyleIdx="0" presStyleCnt="1" custScaleX="150743" custScaleY="101189" custLinFactNeighborX="-217" custLinFactNeighborY="-43298"/>
      <dgm:spPr/>
      <dgm:t>
        <a:bodyPr/>
        <a:lstStyle/>
        <a:p>
          <a:endParaRPr lang="en-US"/>
        </a:p>
      </dgm:t>
    </dgm:pt>
    <dgm:pt modelId="{B4CE6B24-05E8-4513-B726-376E5034943C}" type="pres">
      <dgm:prSet presAssocID="{C6764813-CBFB-4CDA-8DB1-4E96AE3F76B3}" presName="parTrans" presStyleLbl="bgSibTrans2D1" presStyleIdx="0" presStyleCnt="4"/>
      <dgm:spPr/>
      <dgm:t>
        <a:bodyPr/>
        <a:lstStyle/>
        <a:p>
          <a:endParaRPr lang="en-US"/>
        </a:p>
      </dgm:t>
    </dgm:pt>
    <dgm:pt modelId="{934996CF-5299-4A3A-98E9-AEAE49613856}" type="pres">
      <dgm:prSet presAssocID="{E071EDE6-F1FE-44A7-B0CE-7C67D9FB32EF}" presName="node" presStyleLbl="node1" presStyleIdx="0" presStyleCnt="4" custScaleX="93285" custScaleY="88398" custRadScaleRad="102912" custRadScaleInc="18522">
        <dgm:presLayoutVars>
          <dgm:bulletEnabled val="1"/>
        </dgm:presLayoutVars>
      </dgm:prSet>
      <dgm:spPr/>
      <dgm:t>
        <a:bodyPr/>
        <a:lstStyle/>
        <a:p>
          <a:endParaRPr lang="en-US"/>
        </a:p>
      </dgm:t>
    </dgm:pt>
    <dgm:pt modelId="{4C6FBF77-89AB-4230-BD0D-7B079DBE5357}" type="pres">
      <dgm:prSet presAssocID="{FC1D201B-82B5-4D09-A5B3-7995175DF60F}" presName="parTrans" presStyleLbl="bgSibTrans2D1" presStyleIdx="1" presStyleCnt="4"/>
      <dgm:spPr/>
      <dgm:t>
        <a:bodyPr/>
        <a:lstStyle/>
        <a:p>
          <a:endParaRPr lang="en-US"/>
        </a:p>
      </dgm:t>
    </dgm:pt>
    <dgm:pt modelId="{5AB9D29F-DEAF-44C0-9134-E3988003ACBA}" type="pres">
      <dgm:prSet presAssocID="{56C7A6BD-4E91-4FC9-BFF9-F1768259A3BC}" presName="node" presStyleLbl="node1" presStyleIdx="1" presStyleCnt="4" custScaleX="99894" custScaleY="109838" custRadScaleRad="44530" custRadScaleInc="-189712">
        <dgm:presLayoutVars>
          <dgm:bulletEnabled val="1"/>
        </dgm:presLayoutVars>
      </dgm:prSet>
      <dgm:spPr/>
      <dgm:t>
        <a:bodyPr/>
        <a:lstStyle/>
        <a:p>
          <a:endParaRPr lang="en-US"/>
        </a:p>
      </dgm:t>
    </dgm:pt>
    <dgm:pt modelId="{35850383-B4F6-4DEB-8767-DEDD339A3691}" type="pres">
      <dgm:prSet presAssocID="{A404ACE5-ACE9-41EE-B103-C69261827D81}" presName="parTrans" presStyleLbl="bgSibTrans2D1" presStyleIdx="2" presStyleCnt="4"/>
      <dgm:spPr/>
      <dgm:t>
        <a:bodyPr/>
        <a:lstStyle/>
        <a:p>
          <a:endParaRPr lang="en-US"/>
        </a:p>
      </dgm:t>
    </dgm:pt>
    <dgm:pt modelId="{EB420343-907B-49F5-9FD8-7157015C5F34}" type="pres">
      <dgm:prSet presAssocID="{2E3F227E-D6D4-48F7-8E0C-F7F5168CD424}" presName="node" presStyleLbl="node1" presStyleIdx="2" presStyleCnt="4" custScaleX="85365" custScaleY="100518" custRadScaleRad="47043" custRadScaleInc="201060">
        <dgm:presLayoutVars>
          <dgm:bulletEnabled val="1"/>
        </dgm:presLayoutVars>
      </dgm:prSet>
      <dgm:spPr/>
      <dgm:t>
        <a:bodyPr/>
        <a:lstStyle/>
        <a:p>
          <a:endParaRPr lang="en-US"/>
        </a:p>
      </dgm:t>
    </dgm:pt>
    <dgm:pt modelId="{17307AAA-2568-49DC-A7B3-704BD7071DF7}" type="pres">
      <dgm:prSet presAssocID="{C11F80BF-C66C-4DA3-AB47-C83FFA6CA630}" presName="parTrans" presStyleLbl="bgSibTrans2D1" presStyleIdx="3" presStyleCnt="4"/>
      <dgm:spPr/>
      <dgm:t>
        <a:bodyPr/>
        <a:lstStyle/>
        <a:p>
          <a:endParaRPr lang="en-US"/>
        </a:p>
      </dgm:t>
    </dgm:pt>
    <dgm:pt modelId="{B502FD1E-2F50-4677-A7D5-51517790F24B}" type="pres">
      <dgm:prSet presAssocID="{911BA9FA-55F0-4C72-AEEA-C7B98C563C30}" presName="node" presStyleLbl="node1" presStyleIdx="3" presStyleCnt="4" custScaleX="85874" custScaleY="110072" custRadScaleRad="103312" custRadScaleInc="-23516">
        <dgm:presLayoutVars>
          <dgm:bulletEnabled val="1"/>
        </dgm:presLayoutVars>
      </dgm:prSet>
      <dgm:spPr/>
      <dgm:t>
        <a:bodyPr/>
        <a:lstStyle/>
        <a:p>
          <a:endParaRPr lang="en-US"/>
        </a:p>
      </dgm:t>
    </dgm:pt>
  </dgm:ptLst>
  <dgm:cxnLst>
    <dgm:cxn modelId="{07702241-DB6A-45FC-BC65-9E61EC1BE7DF}" srcId="{4C5253A2-D9AF-4C3C-83CF-F866F496F98D}" destId="{E071EDE6-F1FE-44A7-B0CE-7C67D9FB32EF}" srcOrd="0" destOrd="0" parTransId="{C6764813-CBFB-4CDA-8DB1-4E96AE3F76B3}" sibTransId="{3D6BCB0C-51A5-44EB-B0F1-46DB513C6095}"/>
    <dgm:cxn modelId="{67372784-81B8-4F3F-A270-3320A3C5B1A2}" type="presOf" srcId="{A404ACE5-ACE9-41EE-B103-C69261827D81}" destId="{35850383-B4F6-4DEB-8767-DEDD339A3691}" srcOrd="0" destOrd="0" presId="urn:microsoft.com/office/officeart/2005/8/layout/radial4"/>
    <dgm:cxn modelId="{2453A123-2B16-4A29-B534-B8E923A71A60}" srcId="{19ECD61C-D153-435B-89A1-3253019FEC07}" destId="{4C5253A2-D9AF-4C3C-83CF-F866F496F98D}" srcOrd="0" destOrd="0" parTransId="{2964A073-965A-4243-9046-A1F0880F4451}" sibTransId="{430D4EA7-F86C-47EC-8343-298FF877AEF1}"/>
    <dgm:cxn modelId="{F9FBF623-9D04-46CB-8498-CFDE46BEA2DA}" type="presOf" srcId="{911BA9FA-55F0-4C72-AEEA-C7B98C563C30}" destId="{B502FD1E-2F50-4677-A7D5-51517790F24B}" srcOrd="0" destOrd="0" presId="urn:microsoft.com/office/officeart/2005/8/layout/radial4"/>
    <dgm:cxn modelId="{934FB780-B7A8-4EFA-88C1-6923BB00A3AC}" type="presOf" srcId="{E071EDE6-F1FE-44A7-B0CE-7C67D9FB32EF}" destId="{934996CF-5299-4A3A-98E9-AEAE49613856}" srcOrd="0" destOrd="0" presId="urn:microsoft.com/office/officeart/2005/8/layout/radial4"/>
    <dgm:cxn modelId="{6304DA48-3608-473B-91A6-21270FAD2264}" type="presOf" srcId="{56C7A6BD-4E91-4FC9-BFF9-F1768259A3BC}" destId="{5AB9D29F-DEAF-44C0-9134-E3988003ACBA}" srcOrd="0" destOrd="0" presId="urn:microsoft.com/office/officeart/2005/8/layout/radial4"/>
    <dgm:cxn modelId="{762C8B81-FA2A-4DCE-B06E-23FFA5038C10}" srcId="{4C5253A2-D9AF-4C3C-83CF-F866F496F98D}" destId="{911BA9FA-55F0-4C72-AEEA-C7B98C563C30}" srcOrd="3" destOrd="0" parTransId="{C11F80BF-C66C-4DA3-AB47-C83FFA6CA630}" sibTransId="{C035F1CE-454B-4FDC-913F-B1EBFF322266}"/>
    <dgm:cxn modelId="{FCDD4560-0917-40A6-83B7-C4929B014A35}" type="presOf" srcId="{19ECD61C-D153-435B-89A1-3253019FEC07}" destId="{2040F4E6-540E-4618-9A05-EAFB3BA31D64}" srcOrd="0" destOrd="0" presId="urn:microsoft.com/office/officeart/2005/8/layout/radial4"/>
    <dgm:cxn modelId="{9CDD099A-5C3D-4D84-8DB3-B96FCAA364C3}" type="presOf" srcId="{C6764813-CBFB-4CDA-8DB1-4E96AE3F76B3}" destId="{B4CE6B24-05E8-4513-B726-376E5034943C}" srcOrd="0" destOrd="0" presId="urn:microsoft.com/office/officeart/2005/8/layout/radial4"/>
    <dgm:cxn modelId="{4AB2F9C5-9670-4B12-81E0-9430CB61DE66}" type="presOf" srcId="{4C5253A2-D9AF-4C3C-83CF-F866F496F98D}" destId="{22108F4C-7D4D-4263-9B8A-86755E514FC2}" srcOrd="0" destOrd="0" presId="urn:microsoft.com/office/officeart/2005/8/layout/radial4"/>
    <dgm:cxn modelId="{53EFA9D3-DC5E-452B-950E-59DB5EA52AE5}" type="presOf" srcId="{FC1D201B-82B5-4D09-A5B3-7995175DF60F}" destId="{4C6FBF77-89AB-4230-BD0D-7B079DBE5357}" srcOrd="0" destOrd="0" presId="urn:microsoft.com/office/officeart/2005/8/layout/radial4"/>
    <dgm:cxn modelId="{9AF09B3C-037B-4BB1-B0EE-E8D6B2CA9222}" srcId="{4C5253A2-D9AF-4C3C-83CF-F866F496F98D}" destId="{56C7A6BD-4E91-4FC9-BFF9-F1768259A3BC}" srcOrd="1" destOrd="0" parTransId="{FC1D201B-82B5-4D09-A5B3-7995175DF60F}" sibTransId="{420C6F3B-0D05-4471-BC00-3B61BA18F14D}"/>
    <dgm:cxn modelId="{A29E902C-33B5-42B3-B1A2-AAD9BC4338C2}" type="presOf" srcId="{2E3F227E-D6D4-48F7-8E0C-F7F5168CD424}" destId="{EB420343-907B-49F5-9FD8-7157015C5F34}" srcOrd="0" destOrd="0" presId="urn:microsoft.com/office/officeart/2005/8/layout/radial4"/>
    <dgm:cxn modelId="{BC91665C-DA45-49A1-BB33-009419C8E189}" type="presOf" srcId="{C11F80BF-C66C-4DA3-AB47-C83FFA6CA630}" destId="{17307AAA-2568-49DC-A7B3-704BD7071DF7}" srcOrd="0" destOrd="0" presId="urn:microsoft.com/office/officeart/2005/8/layout/radial4"/>
    <dgm:cxn modelId="{15DAAD19-2991-419E-9ECA-574E145B6C8D}" srcId="{4C5253A2-D9AF-4C3C-83CF-F866F496F98D}" destId="{2E3F227E-D6D4-48F7-8E0C-F7F5168CD424}" srcOrd="2" destOrd="0" parTransId="{A404ACE5-ACE9-41EE-B103-C69261827D81}" sibTransId="{C4EF93A1-1C88-49D6-9B5E-365A74E0175E}"/>
    <dgm:cxn modelId="{B2B7765A-DD2F-4E4A-851D-5841118886FA}" type="presParOf" srcId="{2040F4E6-540E-4618-9A05-EAFB3BA31D64}" destId="{22108F4C-7D4D-4263-9B8A-86755E514FC2}" srcOrd="0" destOrd="0" presId="urn:microsoft.com/office/officeart/2005/8/layout/radial4"/>
    <dgm:cxn modelId="{9BEC6CB4-1052-4325-A094-2F652AFBB39E}" type="presParOf" srcId="{2040F4E6-540E-4618-9A05-EAFB3BA31D64}" destId="{B4CE6B24-05E8-4513-B726-376E5034943C}" srcOrd="1" destOrd="0" presId="urn:microsoft.com/office/officeart/2005/8/layout/radial4"/>
    <dgm:cxn modelId="{B4CDDAEB-DEF1-4B1C-8E8E-298EE8429D90}" type="presParOf" srcId="{2040F4E6-540E-4618-9A05-EAFB3BA31D64}" destId="{934996CF-5299-4A3A-98E9-AEAE49613856}" srcOrd="2" destOrd="0" presId="urn:microsoft.com/office/officeart/2005/8/layout/radial4"/>
    <dgm:cxn modelId="{FD536E29-50BD-4F8C-81A2-79A21C05FAC5}" type="presParOf" srcId="{2040F4E6-540E-4618-9A05-EAFB3BA31D64}" destId="{4C6FBF77-89AB-4230-BD0D-7B079DBE5357}" srcOrd="3" destOrd="0" presId="urn:microsoft.com/office/officeart/2005/8/layout/radial4"/>
    <dgm:cxn modelId="{19512316-A011-41AB-9FC8-295D5FEEA181}" type="presParOf" srcId="{2040F4E6-540E-4618-9A05-EAFB3BA31D64}" destId="{5AB9D29F-DEAF-44C0-9134-E3988003ACBA}" srcOrd="4" destOrd="0" presId="urn:microsoft.com/office/officeart/2005/8/layout/radial4"/>
    <dgm:cxn modelId="{1728FCC9-FDCB-44F5-8CDD-DE6D45EF9F9A}" type="presParOf" srcId="{2040F4E6-540E-4618-9A05-EAFB3BA31D64}" destId="{35850383-B4F6-4DEB-8767-DEDD339A3691}" srcOrd="5" destOrd="0" presId="urn:microsoft.com/office/officeart/2005/8/layout/radial4"/>
    <dgm:cxn modelId="{6DDA4886-921E-4937-9B44-15CDCA6B4616}" type="presParOf" srcId="{2040F4E6-540E-4618-9A05-EAFB3BA31D64}" destId="{EB420343-907B-49F5-9FD8-7157015C5F34}" srcOrd="6" destOrd="0" presId="urn:microsoft.com/office/officeart/2005/8/layout/radial4"/>
    <dgm:cxn modelId="{138C8A69-99D0-4E48-A1CF-6B9715C59526}" type="presParOf" srcId="{2040F4E6-540E-4618-9A05-EAFB3BA31D64}" destId="{17307AAA-2568-49DC-A7B3-704BD7071DF7}" srcOrd="7" destOrd="0" presId="urn:microsoft.com/office/officeart/2005/8/layout/radial4"/>
    <dgm:cxn modelId="{FC4449D0-6878-42CF-A23B-2E60D7E2E5FA}" type="presParOf" srcId="{2040F4E6-540E-4618-9A05-EAFB3BA31D64}" destId="{B502FD1E-2F50-4677-A7D5-51517790F24B}"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ECD61C-D153-435B-89A1-3253019FEC07}" type="doc">
      <dgm:prSet loTypeId="urn:microsoft.com/office/officeart/2005/8/layout/radial4" loCatId="relationship" qsTypeId="urn:microsoft.com/office/officeart/2005/8/quickstyle/3d7" qsCatId="3D" csTypeId="urn:microsoft.com/office/officeart/2005/8/colors/colorful1#1" csCatId="colorful" phldr="1"/>
      <dgm:spPr/>
      <dgm:t>
        <a:bodyPr/>
        <a:lstStyle/>
        <a:p>
          <a:endParaRPr lang="en-US"/>
        </a:p>
      </dgm:t>
    </dgm:pt>
    <dgm:pt modelId="{4C5253A2-D9AF-4C3C-83CF-F866F496F98D}">
      <dgm:prSet phldrT="[Text]"/>
      <dgm:spPr/>
      <dgm:t>
        <a:bodyPr/>
        <a:lstStyle/>
        <a:p>
          <a:r>
            <a:rPr lang="en-US" b="1" cap="none" spc="0" dirty="0" smtClean="0">
              <a:ln w="1905"/>
              <a:solidFill>
                <a:schemeClr val="accent5">
                  <a:lumMod val="50000"/>
                </a:schemeClr>
              </a:solidFill>
              <a:effectLst>
                <a:innerShdw blurRad="69850" dist="43180" dir="5400000">
                  <a:srgbClr val="000000">
                    <a:alpha val="65000"/>
                  </a:srgbClr>
                </a:innerShdw>
              </a:effectLst>
            </a:rPr>
            <a:t>Other Events Requiring Response</a:t>
          </a:r>
          <a:endParaRPr lang="en-US" b="1" cap="none" spc="0" dirty="0">
            <a:ln w="1905"/>
            <a:solidFill>
              <a:schemeClr val="accent5">
                <a:lumMod val="50000"/>
              </a:schemeClr>
            </a:solidFill>
            <a:effectLst>
              <a:innerShdw blurRad="69850" dist="43180" dir="5400000">
                <a:srgbClr val="000000">
                  <a:alpha val="65000"/>
                </a:srgbClr>
              </a:innerShdw>
            </a:effectLst>
          </a:endParaRPr>
        </a:p>
      </dgm:t>
    </dgm:pt>
    <dgm:pt modelId="{2964A073-965A-4243-9046-A1F0880F4451}" type="parTrans" cxnId="{2453A123-2B16-4A29-B534-B8E923A71A60}">
      <dgm:prSet/>
      <dgm:spPr/>
      <dgm:t>
        <a:bodyPr/>
        <a:lstStyle/>
        <a:p>
          <a:endParaRPr lang="en-US">
            <a:solidFill>
              <a:schemeClr val="accent5">
                <a:lumMod val="50000"/>
              </a:schemeClr>
            </a:solidFill>
          </a:endParaRPr>
        </a:p>
      </dgm:t>
    </dgm:pt>
    <dgm:pt modelId="{430D4EA7-F86C-47EC-8343-298FF877AEF1}" type="sibTrans" cxnId="{2453A123-2B16-4A29-B534-B8E923A71A60}">
      <dgm:prSet/>
      <dgm:spPr/>
      <dgm:t>
        <a:bodyPr/>
        <a:lstStyle/>
        <a:p>
          <a:endParaRPr lang="en-US">
            <a:solidFill>
              <a:schemeClr val="accent5">
                <a:lumMod val="50000"/>
              </a:schemeClr>
            </a:solidFill>
          </a:endParaRPr>
        </a:p>
      </dgm:t>
    </dgm:pt>
    <dgm:pt modelId="{E071EDE6-F1FE-44A7-B0CE-7C67D9FB32EF}">
      <dgm:prSet phldrT="[Text]" custT="1"/>
      <dgm:spPr/>
      <dgm:t>
        <a:bodyPr/>
        <a:lstStyle/>
        <a:p>
          <a:r>
            <a:rPr lang="en-US" sz="2800" b="1" cap="none" spc="0" dirty="0" smtClean="0">
              <a:ln w="1905"/>
              <a:solidFill>
                <a:schemeClr val="accent5">
                  <a:lumMod val="50000"/>
                </a:schemeClr>
              </a:solidFill>
              <a:effectLst>
                <a:innerShdw blurRad="69850" dist="43180" dir="5400000">
                  <a:srgbClr val="000000">
                    <a:alpha val="65000"/>
                  </a:srgbClr>
                </a:innerShdw>
              </a:effectLst>
            </a:rPr>
            <a:t>Media Attention</a:t>
          </a:r>
        </a:p>
      </dgm:t>
    </dgm:pt>
    <dgm:pt modelId="{C6764813-CBFB-4CDA-8DB1-4E96AE3F76B3}" type="parTrans" cxnId="{07702241-DB6A-45FC-BC65-9E61EC1BE7DF}">
      <dgm:prSet/>
      <dgm:spPr/>
      <dgm:t>
        <a:bodyPr/>
        <a:lstStyle/>
        <a:p>
          <a:endParaRPr lang="en-US">
            <a:solidFill>
              <a:schemeClr val="accent5">
                <a:lumMod val="50000"/>
              </a:schemeClr>
            </a:solidFill>
          </a:endParaRPr>
        </a:p>
      </dgm:t>
    </dgm:pt>
    <dgm:pt modelId="{3D6BCB0C-51A5-44EB-B0F1-46DB513C6095}" type="sibTrans" cxnId="{07702241-DB6A-45FC-BC65-9E61EC1BE7DF}">
      <dgm:prSet/>
      <dgm:spPr/>
      <dgm:t>
        <a:bodyPr/>
        <a:lstStyle/>
        <a:p>
          <a:endParaRPr lang="en-US">
            <a:solidFill>
              <a:schemeClr val="accent5">
                <a:lumMod val="50000"/>
              </a:schemeClr>
            </a:solidFill>
          </a:endParaRPr>
        </a:p>
      </dgm:t>
    </dgm:pt>
    <dgm:pt modelId="{56C7A6BD-4E91-4FC9-BFF9-F1768259A3BC}">
      <dgm:prSet phldrT="[Text]"/>
      <dgm:spPr/>
      <dgm:t>
        <a:bodyPr/>
        <a:lstStyle/>
        <a:p>
          <a:r>
            <a:rPr lang="en-US" b="1" cap="none" spc="0" dirty="0" smtClean="0">
              <a:ln w="1905"/>
              <a:solidFill>
                <a:schemeClr val="accent5">
                  <a:lumMod val="50000"/>
                </a:schemeClr>
              </a:solidFill>
              <a:effectLst>
                <a:innerShdw blurRad="69850" dist="43180" dir="5400000">
                  <a:srgbClr val="000000">
                    <a:alpha val="65000"/>
                  </a:srgbClr>
                </a:innerShdw>
              </a:effectLst>
            </a:rPr>
            <a:t>Child in Foster Care Involving Sexual Abuse or Assault </a:t>
          </a:r>
          <a:endParaRPr lang="en-US" b="1" cap="none" spc="0" dirty="0">
            <a:ln w="1905"/>
            <a:solidFill>
              <a:schemeClr val="accent5">
                <a:lumMod val="50000"/>
              </a:schemeClr>
            </a:solidFill>
            <a:effectLst>
              <a:innerShdw blurRad="69850" dist="43180" dir="5400000">
                <a:srgbClr val="000000">
                  <a:alpha val="65000"/>
                </a:srgbClr>
              </a:innerShdw>
            </a:effectLst>
          </a:endParaRPr>
        </a:p>
      </dgm:t>
    </dgm:pt>
    <dgm:pt modelId="{FC1D201B-82B5-4D09-A5B3-7995175DF60F}" type="parTrans" cxnId="{9AF09B3C-037B-4BB1-B0EE-E8D6B2CA9222}">
      <dgm:prSet/>
      <dgm:spPr/>
      <dgm:t>
        <a:bodyPr/>
        <a:lstStyle/>
        <a:p>
          <a:endParaRPr lang="en-US">
            <a:solidFill>
              <a:schemeClr val="accent5">
                <a:lumMod val="50000"/>
              </a:schemeClr>
            </a:solidFill>
          </a:endParaRPr>
        </a:p>
      </dgm:t>
    </dgm:pt>
    <dgm:pt modelId="{420C6F3B-0D05-4471-BC00-3B61BA18F14D}" type="sibTrans" cxnId="{9AF09B3C-037B-4BB1-B0EE-E8D6B2CA9222}">
      <dgm:prSet/>
      <dgm:spPr/>
      <dgm:t>
        <a:bodyPr/>
        <a:lstStyle/>
        <a:p>
          <a:endParaRPr lang="en-US">
            <a:solidFill>
              <a:schemeClr val="accent5">
                <a:lumMod val="50000"/>
              </a:schemeClr>
            </a:solidFill>
          </a:endParaRPr>
        </a:p>
      </dgm:t>
    </dgm:pt>
    <dgm:pt modelId="{911BA9FA-55F0-4C72-AEEA-C7B98C563C30}">
      <dgm:prSet/>
      <dgm:spPr/>
      <dgm:t>
        <a:bodyPr/>
        <a:lstStyle/>
        <a:p>
          <a:r>
            <a:rPr lang="en-US" b="1" cap="none" spc="0" dirty="0" smtClean="0">
              <a:ln w="1905"/>
              <a:solidFill>
                <a:schemeClr val="accent5">
                  <a:lumMod val="50000"/>
                </a:schemeClr>
              </a:solidFill>
              <a:effectLst>
                <a:innerShdw blurRad="69850" dist="43180" dir="5400000">
                  <a:srgbClr val="000000">
                    <a:alpha val="65000"/>
                  </a:srgbClr>
                </a:innerShdw>
              </a:effectLst>
            </a:rPr>
            <a:t>Human Trafficking</a:t>
          </a:r>
          <a:endParaRPr lang="en-US" b="1" cap="none" spc="0" dirty="0">
            <a:ln w="1905"/>
            <a:solidFill>
              <a:schemeClr val="accent5">
                <a:lumMod val="50000"/>
              </a:schemeClr>
            </a:solidFill>
            <a:effectLst>
              <a:innerShdw blurRad="69850" dist="43180" dir="5400000">
                <a:srgbClr val="000000">
                  <a:alpha val="65000"/>
                </a:srgbClr>
              </a:innerShdw>
            </a:effectLst>
          </a:endParaRPr>
        </a:p>
      </dgm:t>
    </dgm:pt>
    <dgm:pt modelId="{C11F80BF-C66C-4DA3-AB47-C83FFA6CA630}" type="parTrans" cxnId="{762C8B81-FA2A-4DCE-B06E-23FFA5038C10}">
      <dgm:prSet/>
      <dgm:spPr/>
      <dgm:t>
        <a:bodyPr/>
        <a:lstStyle/>
        <a:p>
          <a:endParaRPr lang="en-US">
            <a:solidFill>
              <a:schemeClr val="accent5">
                <a:lumMod val="50000"/>
              </a:schemeClr>
            </a:solidFill>
          </a:endParaRPr>
        </a:p>
      </dgm:t>
    </dgm:pt>
    <dgm:pt modelId="{C035F1CE-454B-4FDC-913F-B1EBFF322266}" type="sibTrans" cxnId="{762C8B81-FA2A-4DCE-B06E-23FFA5038C10}">
      <dgm:prSet/>
      <dgm:spPr/>
      <dgm:t>
        <a:bodyPr/>
        <a:lstStyle/>
        <a:p>
          <a:endParaRPr lang="en-US">
            <a:solidFill>
              <a:schemeClr val="accent5">
                <a:lumMod val="50000"/>
              </a:schemeClr>
            </a:solidFill>
          </a:endParaRPr>
        </a:p>
      </dgm:t>
    </dgm:pt>
    <dgm:pt modelId="{2040F4E6-540E-4618-9A05-EAFB3BA31D64}" type="pres">
      <dgm:prSet presAssocID="{19ECD61C-D153-435B-89A1-3253019FEC07}" presName="cycle" presStyleCnt="0">
        <dgm:presLayoutVars>
          <dgm:chMax val="1"/>
          <dgm:dir/>
          <dgm:animLvl val="ctr"/>
          <dgm:resizeHandles val="exact"/>
        </dgm:presLayoutVars>
      </dgm:prSet>
      <dgm:spPr/>
      <dgm:t>
        <a:bodyPr/>
        <a:lstStyle/>
        <a:p>
          <a:endParaRPr lang="en-US"/>
        </a:p>
      </dgm:t>
    </dgm:pt>
    <dgm:pt modelId="{22108F4C-7D4D-4263-9B8A-86755E514FC2}" type="pres">
      <dgm:prSet presAssocID="{4C5253A2-D9AF-4C3C-83CF-F866F496F98D}" presName="centerShape" presStyleLbl="node0" presStyleIdx="0" presStyleCnt="1" custScaleX="161134" custScaleY="102285" custLinFactNeighborX="-217" custLinFactNeighborY="-43298"/>
      <dgm:spPr/>
      <dgm:t>
        <a:bodyPr/>
        <a:lstStyle/>
        <a:p>
          <a:endParaRPr lang="en-US"/>
        </a:p>
      </dgm:t>
    </dgm:pt>
    <dgm:pt modelId="{B4CE6B24-05E8-4513-B726-376E5034943C}" type="pres">
      <dgm:prSet presAssocID="{C6764813-CBFB-4CDA-8DB1-4E96AE3F76B3}" presName="parTrans" presStyleLbl="bgSibTrans2D1" presStyleIdx="0" presStyleCnt="3" custLinFactNeighborX="-626" custLinFactNeighborY="4250"/>
      <dgm:spPr/>
      <dgm:t>
        <a:bodyPr/>
        <a:lstStyle/>
        <a:p>
          <a:endParaRPr lang="en-US"/>
        </a:p>
      </dgm:t>
    </dgm:pt>
    <dgm:pt modelId="{934996CF-5299-4A3A-98E9-AEAE49613856}" type="pres">
      <dgm:prSet presAssocID="{E071EDE6-F1FE-44A7-B0CE-7C67D9FB32EF}" presName="node" presStyleLbl="node1" presStyleIdx="0" presStyleCnt="3" custScaleX="83216" custScaleY="117711" custRadScaleRad="93319" custRadScaleInc="-46833">
        <dgm:presLayoutVars>
          <dgm:bulletEnabled val="1"/>
        </dgm:presLayoutVars>
      </dgm:prSet>
      <dgm:spPr/>
      <dgm:t>
        <a:bodyPr/>
        <a:lstStyle/>
        <a:p>
          <a:endParaRPr lang="en-US"/>
        </a:p>
      </dgm:t>
    </dgm:pt>
    <dgm:pt modelId="{4C6FBF77-89AB-4230-BD0D-7B079DBE5357}" type="pres">
      <dgm:prSet presAssocID="{FC1D201B-82B5-4D09-A5B3-7995175DF60F}" presName="parTrans" presStyleLbl="bgSibTrans2D1" presStyleIdx="1" presStyleCnt="3"/>
      <dgm:spPr/>
      <dgm:t>
        <a:bodyPr/>
        <a:lstStyle/>
        <a:p>
          <a:endParaRPr lang="en-US"/>
        </a:p>
      </dgm:t>
    </dgm:pt>
    <dgm:pt modelId="{5AB9D29F-DEAF-44C0-9134-E3988003ACBA}" type="pres">
      <dgm:prSet presAssocID="{56C7A6BD-4E91-4FC9-BFF9-F1768259A3BC}" presName="node" presStyleLbl="node1" presStyleIdx="1" presStyleCnt="3" custScaleX="93283" custScaleY="117078" custRadScaleRad="1835" custRadScaleInc="-292468">
        <dgm:presLayoutVars>
          <dgm:bulletEnabled val="1"/>
        </dgm:presLayoutVars>
      </dgm:prSet>
      <dgm:spPr/>
      <dgm:t>
        <a:bodyPr/>
        <a:lstStyle/>
        <a:p>
          <a:endParaRPr lang="en-US"/>
        </a:p>
      </dgm:t>
    </dgm:pt>
    <dgm:pt modelId="{17307AAA-2568-49DC-A7B3-704BD7071DF7}" type="pres">
      <dgm:prSet presAssocID="{C11F80BF-C66C-4DA3-AB47-C83FFA6CA630}" presName="parTrans" presStyleLbl="bgSibTrans2D1" presStyleIdx="2" presStyleCnt="3"/>
      <dgm:spPr/>
      <dgm:t>
        <a:bodyPr/>
        <a:lstStyle/>
        <a:p>
          <a:endParaRPr lang="en-US"/>
        </a:p>
      </dgm:t>
    </dgm:pt>
    <dgm:pt modelId="{B502FD1E-2F50-4677-A7D5-51517790F24B}" type="pres">
      <dgm:prSet presAssocID="{911BA9FA-55F0-4C72-AEEA-C7B98C563C30}" presName="node" presStyleLbl="node1" presStyleIdx="2" presStyleCnt="3" custScaleX="105844" custScaleY="110072" custRadScaleRad="92395" custRadScaleInc="32891">
        <dgm:presLayoutVars>
          <dgm:bulletEnabled val="1"/>
        </dgm:presLayoutVars>
      </dgm:prSet>
      <dgm:spPr/>
      <dgm:t>
        <a:bodyPr/>
        <a:lstStyle/>
        <a:p>
          <a:endParaRPr lang="en-US"/>
        </a:p>
      </dgm:t>
    </dgm:pt>
  </dgm:ptLst>
  <dgm:cxnLst>
    <dgm:cxn modelId="{07702241-DB6A-45FC-BC65-9E61EC1BE7DF}" srcId="{4C5253A2-D9AF-4C3C-83CF-F866F496F98D}" destId="{E071EDE6-F1FE-44A7-B0CE-7C67D9FB32EF}" srcOrd="0" destOrd="0" parTransId="{C6764813-CBFB-4CDA-8DB1-4E96AE3F76B3}" sibTransId="{3D6BCB0C-51A5-44EB-B0F1-46DB513C6095}"/>
    <dgm:cxn modelId="{0F7D9CCB-A064-4810-80D7-F6EA877FD097}" type="presOf" srcId="{56C7A6BD-4E91-4FC9-BFF9-F1768259A3BC}" destId="{5AB9D29F-DEAF-44C0-9134-E3988003ACBA}" srcOrd="0" destOrd="0" presId="urn:microsoft.com/office/officeart/2005/8/layout/radial4"/>
    <dgm:cxn modelId="{A387ACDA-9908-4501-8F44-882B87439566}" type="presOf" srcId="{911BA9FA-55F0-4C72-AEEA-C7B98C563C30}" destId="{B502FD1E-2F50-4677-A7D5-51517790F24B}" srcOrd="0" destOrd="0" presId="urn:microsoft.com/office/officeart/2005/8/layout/radial4"/>
    <dgm:cxn modelId="{2453A123-2B16-4A29-B534-B8E923A71A60}" srcId="{19ECD61C-D153-435B-89A1-3253019FEC07}" destId="{4C5253A2-D9AF-4C3C-83CF-F866F496F98D}" srcOrd="0" destOrd="0" parTransId="{2964A073-965A-4243-9046-A1F0880F4451}" sibTransId="{430D4EA7-F86C-47EC-8343-298FF877AEF1}"/>
    <dgm:cxn modelId="{7C497B92-DBB1-4792-B912-AC06F19014B5}" type="presOf" srcId="{C11F80BF-C66C-4DA3-AB47-C83FFA6CA630}" destId="{17307AAA-2568-49DC-A7B3-704BD7071DF7}" srcOrd="0" destOrd="0" presId="urn:microsoft.com/office/officeart/2005/8/layout/radial4"/>
    <dgm:cxn modelId="{9F013FA4-E0C6-4FE7-A749-A12B723D92D7}" type="presOf" srcId="{4C5253A2-D9AF-4C3C-83CF-F866F496F98D}" destId="{22108F4C-7D4D-4263-9B8A-86755E514FC2}" srcOrd="0" destOrd="0" presId="urn:microsoft.com/office/officeart/2005/8/layout/radial4"/>
    <dgm:cxn modelId="{931A77D5-D1E1-4731-B95C-3200673177D7}" type="presOf" srcId="{C6764813-CBFB-4CDA-8DB1-4E96AE3F76B3}" destId="{B4CE6B24-05E8-4513-B726-376E5034943C}" srcOrd="0" destOrd="0" presId="urn:microsoft.com/office/officeart/2005/8/layout/radial4"/>
    <dgm:cxn modelId="{97C6A24B-6CBE-4046-B06A-9452D484F9AD}" type="presOf" srcId="{FC1D201B-82B5-4D09-A5B3-7995175DF60F}" destId="{4C6FBF77-89AB-4230-BD0D-7B079DBE5357}" srcOrd="0" destOrd="0" presId="urn:microsoft.com/office/officeart/2005/8/layout/radial4"/>
    <dgm:cxn modelId="{762C8B81-FA2A-4DCE-B06E-23FFA5038C10}" srcId="{4C5253A2-D9AF-4C3C-83CF-F866F496F98D}" destId="{911BA9FA-55F0-4C72-AEEA-C7B98C563C30}" srcOrd="2" destOrd="0" parTransId="{C11F80BF-C66C-4DA3-AB47-C83FFA6CA630}" sibTransId="{C035F1CE-454B-4FDC-913F-B1EBFF322266}"/>
    <dgm:cxn modelId="{67556319-D978-4464-922C-E369D6314460}" type="presOf" srcId="{19ECD61C-D153-435B-89A1-3253019FEC07}" destId="{2040F4E6-540E-4618-9A05-EAFB3BA31D64}" srcOrd="0" destOrd="0" presId="urn:microsoft.com/office/officeart/2005/8/layout/radial4"/>
    <dgm:cxn modelId="{8381BA7B-DA71-49AF-AB12-5286A49623C0}" type="presOf" srcId="{E071EDE6-F1FE-44A7-B0CE-7C67D9FB32EF}" destId="{934996CF-5299-4A3A-98E9-AEAE49613856}" srcOrd="0" destOrd="0" presId="urn:microsoft.com/office/officeart/2005/8/layout/radial4"/>
    <dgm:cxn modelId="{9AF09B3C-037B-4BB1-B0EE-E8D6B2CA9222}" srcId="{4C5253A2-D9AF-4C3C-83CF-F866F496F98D}" destId="{56C7A6BD-4E91-4FC9-BFF9-F1768259A3BC}" srcOrd="1" destOrd="0" parTransId="{FC1D201B-82B5-4D09-A5B3-7995175DF60F}" sibTransId="{420C6F3B-0D05-4471-BC00-3B61BA18F14D}"/>
    <dgm:cxn modelId="{910878AF-2B30-4520-AEBF-4A3BA2918DDE}" type="presParOf" srcId="{2040F4E6-540E-4618-9A05-EAFB3BA31D64}" destId="{22108F4C-7D4D-4263-9B8A-86755E514FC2}" srcOrd="0" destOrd="0" presId="urn:microsoft.com/office/officeart/2005/8/layout/radial4"/>
    <dgm:cxn modelId="{A520122E-FDCB-4A34-8D22-C21D28991321}" type="presParOf" srcId="{2040F4E6-540E-4618-9A05-EAFB3BA31D64}" destId="{B4CE6B24-05E8-4513-B726-376E5034943C}" srcOrd="1" destOrd="0" presId="urn:microsoft.com/office/officeart/2005/8/layout/radial4"/>
    <dgm:cxn modelId="{C1805CD4-E2C9-4986-A898-B4A3B56ADD58}" type="presParOf" srcId="{2040F4E6-540E-4618-9A05-EAFB3BA31D64}" destId="{934996CF-5299-4A3A-98E9-AEAE49613856}" srcOrd="2" destOrd="0" presId="urn:microsoft.com/office/officeart/2005/8/layout/radial4"/>
    <dgm:cxn modelId="{7EB5C1D2-8B9B-472F-A536-D0DFD65A5E2A}" type="presParOf" srcId="{2040F4E6-540E-4618-9A05-EAFB3BA31D64}" destId="{4C6FBF77-89AB-4230-BD0D-7B079DBE5357}" srcOrd="3" destOrd="0" presId="urn:microsoft.com/office/officeart/2005/8/layout/radial4"/>
    <dgm:cxn modelId="{AF30CB32-1A1A-40A5-B433-C0A2D3B44682}" type="presParOf" srcId="{2040F4E6-540E-4618-9A05-EAFB3BA31D64}" destId="{5AB9D29F-DEAF-44C0-9134-E3988003ACBA}" srcOrd="4" destOrd="0" presId="urn:microsoft.com/office/officeart/2005/8/layout/radial4"/>
    <dgm:cxn modelId="{672D9410-C3A7-4B14-A91F-703BA9ADD2AD}" type="presParOf" srcId="{2040F4E6-540E-4618-9A05-EAFB3BA31D64}" destId="{17307AAA-2568-49DC-A7B3-704BD7071DF7}" srcOrd="5" destOrd="0" presId="urn:microsoft.com/office/officeart/2005/8/layout/radial4"/>
    <dgm:cxn modelId="{2DB02C0E-85E4-4E26-8E20-11CF95FB8BF9}" type="presParOf" srcId="{2040F4E6-540E-4618-9A05-EAFB3BA31D64}" destId="{B502FD1E-2F50-4677-A7D5-51517790F24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08F4C-7D4D-4263-9B8A-86755E514FC2}">
      <dsp:nvSpPr>
        <dsp:cNvPr id="0" name=""/>
        <dsp:cNvSpPr/>
      </dsp:nvSpPr>
      <dsp:spPr>
        <a:xfrm>
          <a:off x="2465421" y="304806"/>
          <a:ext cx="3349497" cy="2248411"/>
        </a:xfrm>
        <a:prstGeom prst="ellipse">
          <a:avLst/>
        </a:prstGeom>
        <a:solidFill>
          <a:schemeClr val="accent3">
            <a:hueOff val="0"/>
            <a:satOff val="0"/>
            <a:lumOff val="0"/>
            <a:alphaOff val="0"/>
          </a:schemeClr>
        </a:solidFill>
        <a:ln>
          <a:noFill/>
        </a:ln>
        <a:effectLst>
          <a:outerShdw blurRad="130000" dist="101600" dir="2700000" algn="tl" rotWithShape="0">
            <a:srgbClr val="000000">
              <a:alpha val="35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3655" tIns="33655" rIns="33655" bIns="33655" numCol="1" spcCol="1270" anchor="ctr" anchorCtr="0">
          <a:noAutofit/>
        </a:bodyPr>
        <a:lstStyle/>
        <a:p>
          <a:pPr lvl="0" algn="ctr" defTabSz="2355850">
            <a:lnSpc>
              <a:spcPct val="90000"/>
            </a:lnSpc>
            <a:spcBef>
              <a:spcPct val="0"/>
            </a:spcBef>
            <a:spcAft>
              <a:spcPct val="35000"/>
            </a:spcAft>
          </a:pPr>
          <a:r>
            <a:rPr lang="en-US" sz="5300" b="1" kern="1200" cap="none" spc="0" smtClean="0">
              <a:ln w="1905"/>
              <a:effectLst>
                <a:innerShdw blurRad="69850" dist="43180" dir="5400000">
                  <a:srgbClr val="000000">
                    <a:alpha val="65000"/>
                  </a:srgbClr>
                </a:innerShdw>
              </a:effectLst>
            </a:rPr>
            <a:t>Critical Events</a:t>
          </a:r>
          <a:endParaRPr lang="en-US" sz="5300" b="1" kern="1200" cap="none" spc="0" dirty="0">
            <a:ln w="1905"/>
            <a:effectLst>
              <a:innerShdw blurRad="69850" dist="43180" dir="5400000">
                <a:srgbClr val="000000">
                  <a:alpha val="65000"/>
                </a:srgbClr>
              </a:innerShdw>
            </a:effectLst>
          </a:endParaRPr>
        </a:p>
      </dsp:txBody>
      <dsp:txXfrm>
        <a:off x="2955943" y="634078"/>
        <a:ext cx="2368453" cy="1589867"/>
      </dsp:txXfrm>
    </dsp:sp>
    <dsp:sp modelId="{B4CE6B24-05E8-4513-B726-376E5034943C}">
      <dsp:nvSpPr>
        <dsp:cNvPr id="0" name=""/>
        <dsp:cNvSpPr/>
      </dsp:nvSpPr>
      <dsp:spPr>
        <a:xfrm rot="9241306">
          <a:off x="1076200" y="2189804"/>
          <a:ext cx="1705573" cy="633267"/>
        </a:xfrm>
        <a:prstGeom prst="leftArrow">
          <a:avLst>
            <a:gd name="adj1" fmla="val 60000"/>
            <a:gd name="adj2" fmla="val 50000"/>
          </a:avLst>
        </a:prstGeom>
        <a:solidFill>
          <a:schemeClr val="accent4">
            <a:hueOff val="0"/>
            <a:satOff val="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34996CF-5299-4A3A-98E9-AEAE49613856}">
      <dsp:nvSpPr>
        <dsp:cNvPr id="0" name=""/>
        <dsp:cNvSpPr/>
      </dsp:nvSpPr>
      <dsp:spPr>
        <a:xfrm>
          <a:off x="177792" y="2133589"/>
          <a:ext cx="1969145" cy="1492789"/>
        </a:xfrm>
        <a:prstGeom prst="roundRect">
          <a:avLst>
            <a:gd name="adj" fmla="val 10000"/>
          </a:avLst>
        </a:prstGeom>
        <a:solidFill>
          <a:schemeClr val="accent4">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kern="1200" cap="none" spc="0" smtClean="0">
              <a:ln w="1905"/>
              <a:effectLst>
                <a:innerShdw blurRad="69850" dist="43180" dir="5400000">
                  <a:srgbClr val="000000">
                    <a:alpha val="65000"/>
                  </a:srgbClr>
                </a:innerShdw>
              </a:effectLst>
            </a:rPr>
            <a:t>Fatality</a:t>
          </a:r>
          <a:endParaRPr lang="en-US" sz="3200" b="1" kern="1200" cap="none" spc="0" dirty="0">
            <a:ln w="1905"/>
            <a:effectLst>
              <a:innerShdw blurRad="69850" dist="43180" dir="5400000">
                <a:srgbClr val="000000">
                  <a:alpha val="65000"/>
                </a:srgbClr>
              </a:innerShdw>
            </a:effectLst>
          </a:endParaRPr>
        </a:p>
      </dsp:txBody>
      <dsp:txXfrm>
        <a:off x="221514" y="2177311"/>
        <a:ext cx="1881701" cy="1405345"/>
      </dsp:txXfrm>
    </dsp:sp>
    <dsp:sp modelId="{4C6FBF77-89AB-4230-BD0D-7B079DBE5357}">
      <dsp:nvSpPr>
        <dsp:cNvPr id="0" name=""/>
        <dsp:cNvSpPr/>
      </dsp:nvSpPr>
      <dsp:spPr>
        <a:xfrm rot="6721782">
          <a:off x="2148344" y="3329985"/>
          <a:ext cx="2189033" cy="633267"/>
        </a:xfrm>
        <a:prstGeom prst="leftArrow">
          <a:avLst>
            <a:gd name="adj1" fmla="val 60000"/>
            <a:gd name="adj2" fmla="val 50000"/>
          </a:avLst>
        </a:prstGeom>
        <a:solidFill>
          <a:schemeClr val="accent4">
            <a:hueOff val="604807"/>
            <a:satOff val="-198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AB9D29F-DEAF-44C0-9134-E3988003ACBA}">
      <dsp:nvSpPr>
        <dsp:cNvPr id="0" name=""/>
        <dsp:cNvSpPr/>
      </dsp:nvSpPr>
      <dsp:spPr>
        <a:xfrm>
          <a:off x="1777994" y="3733799"/>
          <a:ext cx="2108654" cy="1854849"/>
        </a:xfrm>
        <a:prstGeom prst="roundRect">
          <a:avLst>
            <a:gd name="adj" fmla="val 10000"/>
          </a:avLst>
        </a:prstGeom>
        <a:solidFill>
          <a:schemeClr val="accent4">
            <a:hueOff val="604807"/>
            <a:satOff val="-198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kern="1200" cap="none" spc="0" smtClean="0">
              <a:ln w="1905"/>
              <a:effectLst>
                <a:innerShdw blurRad="69850" dist="43180" dir="5400000">
                  <a:srgbClr val="000000">
                    <a:alpha val="65000"/>
                  </a:srgbClr>
                </a:innerShdw>
              </a:effectLst>
            </a:rPr>
            <a:t>Near Fatality</a:t>
          </a:r>
          <a:endParaRPr lang="en-US" sz="3200" b="1" kern="1200" cap="none" spc="0" dirty="0">
            <a:ln w="1905"/>
            <a:effectLst>
              <a:innerShdw blurRad="69850" dist="43180" dir="5400000">
                <a:srgbClr val="000000">
                  <a:alpha val="65000"/>
                </a:srgbClr>
              </a:innerShdw>
            </a:effectLst>
          </a:endParaRPr>
        </a:p>
      </dsp:txBody>
      <dsp:txXfrm>
        <a:off x="1832321" y="3788126"/>
        <a:ext cx="2000000" cy="1746195"/>
      </dsp:txXfrm>
    </dsp:sp>
    <dsp:sp modelId="{35850383-B4F6-4DEB-8767-DEDD339A3691}">
      <dsp:nvSpPr>
        <dsp:cNvPr id="0" name=""/>
        <dsp:cNvSpPr/>
      </dsp:nvSpPr>
      <dsp:spPr>
        <a:xfrm rot="4087206">
          <a:off x="3893191" y="3409324"/>
          <a:ext cx="2338817" cy="633267"/>
        </a:xfrm>
        <a:prstGeom prst="leftArrow">
          <a:avLst>
            <a:gd name="adj1" fmla="val 60000"/>
            <a:gd name="adj2" fmla="val 50000"/>
          </a:avLst>
        </a:prstGeom>
        <a:solidFill>
          <a:schemeClr val="accent4">
            <a:hueOff val="1209614"/>
            <a:satOff val="-396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EB420343-907B-49F5-9FD8-7157015C5F34}">
      <dsp:nvSpPr>
        <dsp:cNvPr id="0" name=""/>
        <dsp:cNvSpPr/>
      </dsp:nvSpPr>
      <dsp:spPr>
        <a:xfrm>
          <a:off x="4597413" y="3962400"/>
          <a:ext cx="1801963" cy="1697461"/>
        </a:xfrm>
        <a:prstGeom prst="roundRect">
          <a:avLst>
            <a:gd name="adj" fmla="val 10000"/>
          </a:avLst>
        </a:prstGeom>
        <a:solidFill>
          <a:schemeClr val="accent4">
            <a:hueOff val="1209614"/>
            <a:satOff val="-396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kern="1200" cap="none" spc="0" smtClean="0">
              <a:ln w="1905"/>
              <a:effectLst>
                <a:innerShdw blurRad="69850" dist="43180" dir="5400000">
                  <a:srgbClr val="000000">
                    <a:alpha val="65000"/>
                  </a:srgbClr>
                </a:innerShdw>
              </a:effectLst>
            </a:rPr>
            <a:t>Suicide</a:t>
          </a:r>
          <a:endParaRPr lang="en-US" sz="3200" b="1" kern="1200" cap="none" spc="0" dirty="0">
            <a:ln w="1905"/>
            <a:effectLst>
              <a:innerShdw blurRad="69850" dist="43180" dir="5400000">
                <a:srgbClr val="000000">
                  <a:alpha val="65000"/>
                </a:srgbClr>
              </a:innerShdw>
            </a:effectLst>
          </a:endParaRPr>
        </a:p>
      </dsp:txBody>
      <dsp:txXfrm>
        <a:off x="4647130" y="4012117"/>
        <a:ext cx="1702529" cy="1598027"/>
      </dsp:txXfrm>
    </dsp:sp>
    <dsp:sp modelId="{17307AAA-2568-49DC-A7B3-704BD7071DF7}">
      <dsp:nvSpPr>
        <dsp:cNvPr id="0" name=""/>
        <dsp:cNvSpPr/>
      </dsp:nvSpPr>
      <dsp:spPr>
        <a:xfrm rot="1449302">
          <a:off x="5547898" y="2108614"/>
          <a:ext cx="1627313" cy="633267"/>
        </a:xfrm>
        <a:prstGeom prst="leftArrow">
          <a:avLst>
            <a:gd name="adj1" fmla="val 60000"/>
            <a:gd name="adj2" fmla="val 50000"/>
          </a:avLst>
        </a:prstGeom>
        <a:solidFill>
          <a:schemeClr val="accent4">
            <a:hueOff val="1814420"/>
            <a:satOff val="-594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B502FD1E-2F50-4677-A7D5-51517790F24B}">
      <dsp:nvSpPr>
        <dsp:cNvPr id="0" name=""/>
        <dsp:cNvSpPr/>
      </dsp:nvSpPr>
      <dsp:spPr>
        <a:xfrm>
          <a:off x="6197616" y="1828801"/>
          <a:ext cx="1812707" cy="1858801"/>
        </a:xfrm>
        <a:prstGeom prst="roundRect">
          <a:avLst>
            <a:gd name="adj" fmla="val 10000"/>
          </a:avLst>
        </a:prstGeom>
        <a:solidFill>
          <a:schemeClr val="accent4">
            <a:hueOff val="1814420"/>
            <a:satOff val="-594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kern="1200" cap="none" spc="0" smtClean="0">
              <a:ln w="1905"/>
              <a:effectLst>
                <a:innerShdw blurRad="69850" dist="43180" dir="5400000">
                  <a:srgbClr val="000000">
                    <a:alpha val="65000"/>
                  </a:srgbClr>
                </a:innerShdw>
              </a:effectLst>
            </a:rPr>
            <a:t>Serious Physical Injury</a:t>
          </a:r>
          <a:endParaRPr lang="en-US" sz="3200" b="1" kern="1200" cap="none" spc="0" dirty="0">
            <a:ln w="1905"/>
            <a:effectLst>
              <a:innerShdw blurRad="69850" dist="43180" dir="5400000">
                <a:srgbClr val="000000">
                  <a:alpha val="65000"/>
                </a:srgbClr>
              </a:innerShdw>
            </a:effectLst>
          </a:endParaRPr>
        </a:p>
      </dsp:txBody>
      <dsp:txXfrm>
        <a:off x="6250708" y="1881893"/>
        <a:ext cx="1706523" cy="1752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08F4C-7D4D-4263-9B8A-86755E514FC2}">
      <dsp:nvSpPr>
        <dsp:cNvPr id="0" name=""/>
        <dsp:cNvSpPr/>
      </dsp:nvSpPr>
      <dsp:spPr>
        <a:xfrm>
          <a:off x="2110841" y="202906"/>
          <a:ext cx="4038689" cy="2563688"/>
        </a:xfrm>
        <a:prstGeom prst="ellipse">
          <a:avLst/>
        </a:prstGeom>
        <a:solidFill>
          <a:schemeClr val="accent1">
            <a:hueOff val="0"/>
            <a:satOff val="0"/>
            <a:lumOff val="0"/>
            <a:alphaOff val="0"/>
          </a:schemeClr>
        </a:solidFill>
        <a:ln>
          <a:noFill/>
        </a:ln>
        <a:effectLst>
          <a:outerShdw blurRad="130000" dist="101600" dir="2700000" algn="tl" rotWithShape="0">
            <a:srgbClr val="000000">
              <a:alpha val="35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b="1" kern="1200" cap="none" spc="0" dirty="0" smtClean="0">
              <a:ln w="1905"/>
              <a:solidFill>
                <a:schemeClr val="accent5">
                  <a:lumMod val="50000"/>
                </a:schemeClr>
              </a:solidFill>
              <a:effectLst>
                <a:innerShdw blurRad="69850" dist="43180" dir="5400000">
                  <a:srgbClr val="000000">
                    <a:alpha val="65000"/>
                  </a:srgbClr>
                </a:innerShdw>
              </a:effectLst>
            </a:rPr>
            <a:t>Other Events Requiring Response</a:t>
          </a:r>
          <a:endParaRPr lang="en-US" sz="3700" b="1" kern="1200" cap="none" spc="0" dirty="0">
            <a:ln w="1905"/>
            <a:solidFill>
              <a:schemeClr val="accent5">
                <a:lumMod val="50000"/>
              </a:schemeClr>
            </a:solidFill>
            <a:effectLst>
              <a:innerShdw blurRad="69850" dist="43180" dir="5400000">
                <a:srgbClr val="000000">
                  <a:alpha val="65000"/>
                </a:srgbClr>
              </a:innerShdw>
            </a:effectLst>
          </a:endParaRPr>
        </a:p>
      </dsp:txBody>
      <dsp:txXfrm>
        <a:off x="2702293" y="578349"/>
        <a:ext cx="2855785" cy="1812802"/>
      </dsp:txXfrm>
    </dsp:sp>
    <dsp:sp modelId="{B4CE6B24-05E8-4513-B726-376E5034943C}">
      <dsp:nvSpPr>
        <dsp:cNvPr id="0" name=""/>
        <dsp:cNvSpPr/>
      </dsp:nvSpPr>
      <dsp:spPr>
        <a:xfrm rot="8416867">
          <a:off x="704716" y="3015022"/>
          <a:ext cx="2350783" cy="714328"/>
        </a:xfrm>
        <a:prstGeom prst="leftArrow">
          <a:avLst>
            <a:gd name="adj1" fmla="val 60000"/>
            <a:gd name="adj2" fmla="val 50000"/>
          </a:avLst>
        </a:prstGeom>
        <a:solidFill>
          <a:schemeClr val="accent2">
            <a:hueOff val="0"/>
            <a:satOff val="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34996CF-5299-4A3A-98E9-AEAE49613856}">
      <dsp:nvSpPr>
        <dsp:cNvPr id="0" name=""/>
        <dsp:cNvSpPr/>
      </dsp:nvSpPr>
      <dsp:spPr>
        <a:xfrm>
          <a:off x="0" y="2971803"/>
          <a:ext cx="1981452" cy="2242249"/>
        </a:xfrm>
        <a:prstGeom prst="roundRect">
          <a:avLst>
            <a:gd name="adj" fmla="val 10000"/>
          </a:avLst>
        </a:prstGeom>
        <a:solidFill>
          <a:schemeClr val="accent2">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US" sz="2800" b="1" kern="1200" cap="none" spc="0" dirty="0" smtClean="0">
              <a:ln w="1905"/>
              <a:solidFill>
                <a:schemeClr val="accent5">
                  <a:lumMod val="50000"/>
                </a:schemeClr>
              </a:solidFill>
              <a:effectLst>
                <a:innerShdw blurRad="69850" dist="43180" dir="5400000">
                  <a:srgbClr val="000000">
                    <a:alpha val="65000"/>
                  </a:srgbClr>
                </a:innerShdw>
              </a:effectLst>
            </a:rPr>
            <a:t>Media Attention</a:t>
          </a:r>
        </a:p>
      </dsp:txBody>
      <dsp:txXfrm>
        <a:off x="58035" y="3029838"/>
        <a:ext cx="1865382" cy="2126179"/>
      </dsp:txXfrm>
    </dsp:sp>
    <dsp:sp modelId="{4C6FBF77-89AB-4230-BD0D-7B079DBE5357}">
      <dsp:nvSpPr>
        <dsp:cNvPr id="0" name=""/>
        <dsp:cNvSpPr/>
      </dsp:nvSpPr>
      <dsp:spPr>
        <a:xfrm rot="5388748">
          <a:off x="3297566" y="3347069"/>
          <a:ext cx="1679766" cy="714328"/>
        </a:xfrm>
        <a:prstGeom prst="leftArrow">
          <a:avLst>
            <a:gd name="adj1" fmla="val 60000"/>
            <a:gd name="adj2" fmla="val 50000"/>
          </a:avLst>
        </a:prstGeom>
        <a:solidFill>
          <a:schemeClr val="accent3">
            <a:hueOff val="0"/>
            <a:satOff val="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AB9D29F-DEAF-44C0-9134-E3988003ACBA}">
      <dsp:nvSpPr>
        <dsp:cNvPr id="0" name=""/>
        <dsp:cNvSpPr/>
      </dsp:nvSpPr>
      <dsp:spPr>
        <a:xfrm>
          <a:off x="3029620" y="3429017"/>
          <a:ext cx="2221157" cy="2230191"/>
        </a:xfrm>
        <a:prstGeom prst="roundRect">
          <a:avLst>
            <a:gd name="adj" fmla="val 10000"/>
          </a:avLst>
        </a:prstGeom>
        <a:solidFill>
          <a:schemeClr val="accent3">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cap="none" spc="0" dirty="0" smtClean="0">
              <a:ln w="1905"/>
              <a:solidFill>
                <a:schemeClr val="accent5">
                  <a:lumMod val="50000"/>
                </a:schemeClr>
              </a:solidFill>
              <a:effectLst>
                <a:innerShdw blurRad="69850" dist="43180" dir="5400000">
                  <a:srgbClr val="000000">
                    <a:alpha val="65000"/>
                  </a:srgbClr>
                </a:innerShdw>
              </a:effectLst>
            </a:rPr>
            <a:t>Child in Foster Care Involving Sexual Abuse or Assault </a:t>
          </a:r>
          <a:endParaRPr lang="en-US" sz="2500" b="1" kern="1200" cap="none" spc="0" dirty="0">
            <a:ln w="1905"/>
            <a:solidFill>
              <a:schemeClr val="accent5">
                <a:lumMod val="50000"/>
              </a:schemeClr>
            </a:solidFill>
            <a:effectLst>
              <a:innerShdw blurRad="69850" dist="43180" dir="5400000">
                <a:srgbClr val="000000">
                  <a:alpha val="65000"/>
                </a:srgbClr>
              </a:innerShdw>
            </a:effectLst>
          </a:endParaRPr>
        </a:p>
      </dsp:txBody>
      <dsp:txXfrm>
        <a:off x="3094675" y="3494072"/>
        <a:ext cx="2091047" cy="2100081"/>
      </dsp:txXfrm>
    </dsp:sp>
    <dsp:sp modelId="{17307AAA-2568-49DC-A7B3-704BD7071DF7}">
      <dsp:nvSpPr>
        <dsp:cNvPr id="0" name=""/>
        <dsp:cNvSpPr/>
      </dsp:nvSpPr>
      <dsp:spPr>
        <a:xfrm rot="2088445">
          <a:off x="5408466" y="2711308"/>
          <a:ext cx="1999534" cy="714328"/>
        </a:xfrm>
        <a:prstGeom prst="leftArrow">
          <a:avLst>
            <a:gd name="adj1" fmla="val 60000"/>
            <a:gd name="adj2" fmla="val 50000"/>
          </a:avLst>
        </a:prstGeom>
        <a:solidFill>
          <a:schemeClr val="accent4">
            <a:hueOff val="0"/>
            <a:satOff val="0"/>
            <a:lumOff val="0"/>
            <a:alphaOff val="0"/>
          </a:schemeClr>
        </a:solidFill>
        <a:ln>
          <a:noFill/>
        </a:ln>
        <a:effectLst>
          <a:outerShdw blurRad="190500" dist="228600" dir="2700000" sy="90000" rotWithShape="0">
            <a:srgbClr val="000000">
              <a:alpha val="255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B502FD1E-2F50-4677-A7D5-51517790F24B}">
      <dsp:nvSpPr>
        <dsp:cNvPr id="0" name=""/>
        <dsp:cNvSpPr/>
      </dsp:nvSpPr>
      <dsp:spPr>
        <a:xfrm>
          <a:off x="5968994" y="2590791"/>
          <a:ext cx="2520246" cy="2096735"/>
        </a:xfrm>
        <a:prstGeom prst="roundRect">
          <a:avLst>
            <a:gd name="adj" fmla="val 10000"/>
          </a:avLst>
        </a:prstGeom>
        <a:solidFill>
          <a:schemeClr val="accent4">
            <a:hueOff val="0"/>
            <a:satOff val="0"/>
            <a:lumOff val="0"/>
            <a:alphaOff val="0"/>
          </a:schemeClr>
        </a:solidFill>
        <a:ln>
          <a:noFill/>
        </a:ln>
        <a:effectLst>
          <a:outerShdw blurRad="130000" dist="101600" dir="2700000" algn="tl"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cap="none" spc="0" dirty="0" smtClean="0">
              <a:ln w="1905"/>
              <a:solidFill>
                <a:schemeClr val="accent5">
                  <a:lumMod val="50000"/>
                </a:schemeClr>
              </a:solidFill>
              <a:effectLst>
                <a:innerShdw blurRad="69850" dist="43180" dir="5400000">
                  <a:srgbClr val="000000">
                    <a:alpha val="65000"/>
                  </a:srgbClr>
                </a:innerShdw>
              </a:effectLst>
            </a:rPr>
            <a:t>Human Trafficking</a:t>
          </a:r>
          <a:endParaRPr lang="en-US" sz="2500" b="1" kern="1200" cap="none" spc="0" dirty="0">
            <a:ln w="1905"/>
            <a:solidFill>
              <a:schemeClr val="accent5">
                <a:lumMod val="50000"/>
              </a:schemeClr>
            </a:solidFill>
            <a:effectLst>
              <a:innerShdw blurRad="69850" dist="43180" dir="5400000">
                <a:srgbClr val="000000">
                  <a:alpha val="65000"/>
                </a:srgbClr>
              </a:innerShdw>
            </a:effectLst>
          </a:endParaRPr>
        </a:p>
      </dsp:txBody>
      <dsp:txXfrm>
        <a:off x="6030405" y="2652202"/>
        <a:ext cx="2397424" cy="197391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9978"/>
          </a:xfrm>
          <a:prstGeom prst="rect">
            <a:avLst/>
          </a:prstGeom>
        </p:spPr>
        <p:txBody>
          <a:bodyPr vert="horz" lIns="91440" tIns="45720" rIns="91440" bIns="45720" rtlCol="0"/>
          <a:lstStyle>
            <a:lvl1pPr algn="r">
              <a:defRPr sz="1200"/>
            </a:lvl1pPr>
          </a:lstStyle>
          <a:p>
            <a:fld id="{A8F951F1-B740-4263-A7AE-F96E203AF4A4}" type="datetimeFigureOut">
              <a:rPr lang="en-US" smtClean="0"/>
              <a:pPr/>
              <a:t>11/9/2016</a:t>
            </a:fld>
            <a:endParaRPr lang="en-US"/>
          </a:p>
        </p:txBody>
      </p:sp>
      <p:sp>
        <p:nvSpPr>
          <p:cNvPr id="4" name="Footer Placeholder 3"/>
          <p:cNvSpPr>
            <a:spLocks noGrp="1"/>
          </p:cNvSpPr>
          <p:nvPr>
            <p:ph type="ftr" sz="quarter" idx="2"/>
          </p:nvPr>
        </p:nvSpPr>
        <p:spPr>
          <a:xfrm>
            <a:off x="0" y="8737988"/>
            <a:ext cx="2971800" cy="4599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988"/>
            <a:ext cx="2971800" cy="459978"/>
          </a:xfrm>
          <a:prstGeom prst="rect">
            <a:avLst/>
          </a:prstGeom>
        </p:spPr>
        <p:txBody>
          <a:bodyPr vert="horz" lIns="91440" tIns="45720" rIns="91440" bIns="45720" rtlCol="0" anchor="b"/>
          <a:lstStyle>
            <a:lvl1pPr algn="r">
              <a:defRPr sz="1200"/>
            </a:lvl1pPr>
          </a:lstStyle>
          <a:p>
            <a:fld id="{183A5C7F-97A7-4227-A64C-A1D5103A41FE}" type="slidenum">
              <a:rPr lang="en-US" smtClean="0"/>
              <a:pPr/>
              <a:t>‹#›</a:t>
            </a:fld>
            <a:endParaRPr lang="en-US"/>
          </a:p>
        </p:txBody>
      </p:sp>
    </p:spTree>
    <p:extLst>
      <p:ext uri="{BB962C8B-B14F-4D97-AF65-F5344CB8AC3E}">
        <p14:creationId xmlns:p14="http://schemas.microsoft.com/office/powerpoint/2010/main" val="266006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9978"/>
          </a:xfrm>
          <a:prstGeom prst="rect">
            <a:avLst/>
          </a:prstGeom>
        </p:spPr>
        <p:txBody>
          <a:bodyPr vert="horz" lIns="91440" tIns="45720" rIns="91440" bIns="45720" rtlCol="0"/>
          <a:lstStyle>
            <a:lvl1pPr algn="r">
              <a:defRPr sz="1200"/>
            </a:lvl1pPr>
          </a:lstStyle>
          <a:p>
            <a:fld id="{315F81F8-68A4-429F-889C-698553C6EEDE}" type="datetimeFigureOut">
              <a:rPr lang="en-US" smtClean="0"/>
              <a:pPr/>
              <a:t>11/9/2016</a:t>
            </a:fld>
            <a:endParaRPr lang="en-US"/>
          </a:p>
        </p:txBody>
      </p:sp>
      <p:sp>
        <p:nvSpPr>
          <p:cNvPr id="4" name="Slide Image Placeholder 3"/>
          <p:cNvSpPr>
            <a:spLocks noGrp="1" noRot="1" noChangeAspect="1"/>
          </p:cNvSpPr>
          <p:nvPr>
            <p:ph type="sldImg" idx="2"/>
          </p:nvPr>
        </p:nvSpPr>
        <p:spPr>
          <a:xfrm>
            <a:off x="1130300" y="690563"/>
            <a:ext cx="4597400" cy="34496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69793"/>
            <a:ext cx="5486400" cy="41398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37988"/>
            <a:ext cx="2971800" cy="45997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37988"/>
            <a:ext cx="2971800" cy="459978"/>
          </a:xfrm>
          <a:prstGeom prst="rect">
            <a:avLst/>
          </a:prstGeom>
        </p:spPr>
        <p:txBody>
          <a:bodyPr vert="horz" lIns="91440" tIns="45720" rIns="91440" bIns="45720" rtlCol="0" anchor="b"/>
          <a:lstStyle>
            <a:lvl1pPr algn="r">
              <a:defRPr sz="1200"/>
            </a:lvl1pPr>
          </a:lstStyle>
          <a:p>
            <a:fld id="{F1155FC7-C502-4DF6-8A8F-788FA2B41429}" type="slidenum">
              <a:rPr lang="en-US" smtClean="0"/>
              <a:pPr/>
              <a:t>‹#›</a:t>
            </a:fld>
            <a:endParaRPr lang="en-US"/>
          </a:p>
        </p:txBody>
      </p:sp>
    </p:spTree>
    <p:extLst>
      <p:ext uri="{BB962C8B-B14F-4D97-AF65-F5344CB8AC3E}">
        <p14:creationId xmlns:p14="http://schemas.microsoft.com/office/powerpoint/2010/main" val="89465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0300" y="690563"/>
            <a:ext cx="4597400" cy="34496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155FC7-C502-4DF6-8A8F-788FA2B4142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155FC7-C502-4DF6-8A8F-788FA2B41429}"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endParaRPr lang="en-US" dirty="0"/>
          </a:p>
        </p:txBody>
      </p:sp>
      <p:sp>
        <p:nvSpPr>
          <p:cNvPr id="4" name="Slide Number Placeholder 3"/>
          <p:cNvSpPr>
            <a:spLocks noGrp="1"/>
          </p:cNvSpPr>
          <p:nvPr>
            <p:ph type="sldNum" sz="quarter" idx="10"/>
          </p:nvPr>
        </p:nvSpPr>
        <p:spPr/>
        <p:txBody>
          <a:bodyPr/>
          <a:lstStyle/>
          <a:p>
            <a:fld id="{F1155FC7-C502-4DF6-8A8F-788FA2B41429}"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295F2F0-7208-42C9-A6CB-AD3973B5C8DF}" type="datetimeFigureOut">
              <a:rPr lang="en-US" smtClean="0"/>
              <a:pPr/>
              <a:t>11/9/2016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264163E-BCE2-4F8F-89B9-4569F4DB3CF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5F2F0-7208-42C9-A6CB-AD3973B5C8DF}"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5F2F0-7208-42C9-A6CB-AD3973B5C8DF}"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5F2F0-7208-42C9-A6CB-AD3973B5C8DF}"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95F2F0-7208-42C9-A6CB-AD3973B5C8DF}"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264163E-BCE2-4F8F-89B9-4569F4DB3C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95F2F0-7208-42C9-A6CB-AD3973B5C8DF}"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95F2F0-7208-42C9-A6CB-AD3973B5C8DF}" type="datetimeFigureOut">
              <a:rPr lang="en-US" smtClean="0"/>
              <a:pPr/>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95F2F0-7208-42C9-A6CB-AD3973B5C8DF}" type="datetimeFigureOut">
              <a:rPr lang="en-US" smtClean="0"/>
              <a:pPr/>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5F2F0-7208-42C9-A6CB-AD3973B5C8DF}" type="datetimeFigureOut">
              <a:rPr lang="en-US" smtClean="0"/>
              <a:pPr/>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95F2F0-7208-42C9-A6CB-AD3973B5C8DF}"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95F2F0-7208-42C9-A6CB-AD3973B5C8DF}"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295F2F0-7208-42C9-A6CB-AD3973B5C8DF}" type="datetimeFigureOut">
              <a:rPr lang="en-US" smtClean="0"/>
              <a:pPr/>
              <a:t>11/9/2016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264163E-BCE2-4F8F-89B9-4569F4DB3CF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ransition>
    <p:fade thruBlk="1"/>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DSS.CD.CriticalEventReport@dss.mo.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mailto:DSS.CD.CriticalEventReport@dss.mo.gov"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9573" y="152400"/>
            <a:ext cx="7010400" cy="1295400"/>
          </a:xfrm>
          <a:solidFill>
            <a:schemeClr val="accent3">
              <a:lumMod val="20000"/>
              <a:lumOff val="80000"/>
            </a:schemeClr>
          </a:solidFill>
          <a:ln w="76200">
            <a:solidFill>
              <a:schemeClr val="accent2">
                <a:lumMod val="50000"/>
              </a:schemeClr>
            </a:solidFill>
          </a:ln>
        </p:spPr>
        <p:style>
          <a:lnRef idx="1">
            <a:schemeClr val="accent4"/>
          </a:lnRef>
          <a:fillRef idx="2">
            <a:schemeClr val="accent4"/>
          </a:fillRef>
          <a:effectRef idx="1">
            <a:schemeClr val="accent4"/>
          </a:effectRef>
          <a:fontRef idx="minor">
            <a:schemeClr val="dk1"/>
          </a:fontRef>
        </p:style>
        <p:txBody>
          <a:bodyPr>
            <a:normAutofit fontScale="925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en-US" sz="1400" b="1" cap="all" dirty="0" smtClean="0">
              <a:ln w="38100">
                <a:solidFill>
                  <a:schemeClr val="bg2">
                    <a:lumMod val="10000"/>
                  </a:schemeClr>
                </a:solidFill>
              </a:ln>
              <a:solidFill>
                <a:schemeClr val="tx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r>
              <a:rPr lang="en-US" sz="2400" b="1" cap="all" dirty="0" smtClean="0">
                <a:ln w="9000" cmpd="sng">
                  <a:solidFill>
                    <a:schemeClr val="bg1">
                      <a:lumMod val="95000"/>
                      <a:lumOff val="5000"/>
                    </a:schemeClr>
                  </a:solidFill>
                  <a:prstDash val="solid"/>
                </a:ln>
                <a:solidFill>
                  <a:srgbClr val="962A68"/>
                </a:solidFill>
                <a:effectLst>
                  <a:reflection blurRad="12700" stA="28000" endPos="45000" dist="1000" dir="5400000" sy="-100000" algn="bl" rotWithShape="0"/>
                </a:effectLst>
                <a:latin typeface="Century" pitchFamily="18" charset="0"/>
              </a:rPr>
              <a:t>Missouri Department of Social Services</a:t>
            </a:r>
          </a:p>
          <a:p>
            <a:pPr algn="ctr"/>
            <a:r>
              <a:rPr lang="en-US" sz="2400" b="1" cap="all" dirty="0" smtClean="0">
                <a:ln w="9000" cmpd="sng">
                  <a:solidFill>
                    <a:schemeClr val="bg1">
                      <a:lumMod val="95000"/>
                      <a:lumOff val="5000"/>
                    </a:schemeClr>
                  </a:solidFill>
                  <a:prstDash val="solid"/>
                </a:ln>
                <a:solidFill>
                  <a:srgbClr val="962A68"/>
                </a:solidFill>
                <a:effectLst>
                  <a:reflection blurRad="12700" stA="28000" endPos="45000" dist="1000" dir="5400000" sy="-100000" algn="bl" rotWithShape="0"/>
                </a:effectLst>
                <a:latin typeface="Century" pitchFamily="18" charset="0"/>
              </a:rPr>
              <a:t>Children’s Division</a:t>
            </a:r>
            <a:endParaRPr lang="en-US" sz="4000" b="1" cap="all" dirty="0">
              <a:ln w="9000" cmpd="sng">
                <a:solidFill>
                  <a:schemeClr val="bg1">
                    <a:lumMod val="95000"/>
                    <a:lumOff val="5000"/>
                  </a:schemeClr>
                </a:solidFill>
                <a:prstDash val="solid"/>
              </a:ln>
              <a:solidFill>
                <a:srgbClr val="962A68"/>
              </a:solidFill>
              <a:effectLst>
                <a:reflection blurRad="12700" stA="28000" endPos="45000" dist="1000" dir="5400000" sy="-100000" algn="bl" rotWithShape="0"/>
              </a:effectLst>
              <a:latin typeface="Century" pitchFamily="18" charset="0"/>
            </a:endParaRPr>
          </a:p>
        </p:txBody>
      </p:sp>
      <p:pic>
        <p:nvPicPr>
          <p:cNvPr id="1026" name="Picture 2"/>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808299" y="1600199"/>
            <a:ext cx="7086600" cy="48768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rot="254806">
            <a:off x="1643859" y="4028478"/>
            <a:ext cx="3891681" cy="1323439"/>
          </a:xfrm>
          <a:prstGeom prst="rect">
            <a:avLst/>
          </a:prstGeom>
        </p:spPr>
        <p:txBody>
          <a:bodyPr wrap="square">
            <a:spAutoFit/>
          </a:bodyPr>
          <a:lstStyle/>
          <a:p>
            <a:pPr algn="ctr"/>
            <a:r>
              <a:rPr lang="en-US"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Critical Events Process and Tools</a:t>
            </a:r>
            <a:endPar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743200" y="609600"/>
            <a:ext cx="3505200" cy="914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C</a:t>
            </a:r>
          </a:p>
          <a:p>
            <a:pPr marL="55563"/>
            <a:endParaRPr lang="en-US" sz="2400" b="1" dirty="0" smtClean="0">
              <a:solidFill>
                <a:srgbClr val="1F255B"/>
              </a:solidFill>
              <a:latin typeface="Century" pitchFamily="18" charset="0"/>
              <a:cs typeface="Arial" pitchFamily="34" charset="0"/>
            </a:endParaRPr>
          </a:p>
          <a:p>
            <a:endParaRPr lang="en-US" sz="24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25908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lvl="0" algn="ctr" fontAlgn="base">
              <a:spcBef>
                <a:spcPct val="0"/>
              </a:spcBef>
            </a:pPr>
            <a:r>
              <a:rPr lang="en-US" sz="4400" b="1" dirty="0" smtClean="0">
                <a:ln>
                  <a:solidFill>
                    <a:srgbClr val="660033"/>
                  </a:solidFill>
                </a:ln>
                <a:solidFill>
                  <a:schemeClr val="accent5">
                    <a:lumMod val="20000"/>
                    <a:lumOff val="80000"/>
                  </a:schemeClr>
                </a:solidFill>
                <a:latin typeface="Century" pitchFamily="18" charset="0"/>
                <a:cs typeface="Arial" pitchFamily="34" charset="0"/>
              </a:rPr>
              <a:t>Resulting from alleged CA/N or non-CA/N and involves foster child.</a:t>
            </a: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7">
                                            <p:bg/>
                                          </p:spTgt>
                                        </p:tgtEl>
                                        <p:attrNameLst>
                                          <p:attrName>style.visibility</p:attrName>
                                        </p:attrNameLst>
                                      </p:cBhvr>
                                      <p:to>
                                        <p:strVal val="visible"/>
                                      </p:to>
                                    </p:set>
                                    <p:anim calcmode="lin" valueType="num">
                                      <p:cBhvr additive="base">
                                        <p:cTn id="15" dur="500" fill="hold"/>
                                        <p:tgtEl>
                                          <p:spTgt spid="7">
                                            <p:bg/>
                                          </p:spTgt>
                                        </p:tgtEl>
                                        <p:attrNameLst>
                                          <p:attrName>ppt_x</p:attrName>
                                        </p:attrNameLst>
                                      </p:cBhvr>
                                      <p:tavLst>
                                        <p:tav tm="0">
                                          <p:val>
                                            <p:strVal val="1+#ppt_w/2"/>
                                          </p:val>
                                        </p:tav>
                                        <p:tav tm="100000">
                                          <p:val>
                                            <p:strVal val="#ppt_x"/>
                                          </p:val>
                                        </p:tav>
                                      </p:tavLst>
                                    </p:anim>
                                    <p:anim calcmode="lin" valueType="num">
                                      <p:cBhvr additive="base">
                                        <p:cTn id="16" dur="500" fill="hold"/>
                                        <p:tgtEl>
                                          <p:spTgt spid="7">
                                            <p:bg/>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1028">
                                            <p:bg/>
                                          </p:spTgt>
                                        </p:tgtEl>
                                        <p:attrNameLst>
                                          <p:attrName>style.visibility</p:attrName>
                                        </p:attrNameLst>
                                      </p:cBhvr>
                                      <p:to>
                                        <p:strVal val="visible"/>
                                      </p:to>
                                    </p:set>
                                    <p:anim calcmode="lin" valueType="num">
                                      <p:cBhvr additive="base">
                                        <p:cTn id="24"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25" dur="500" fill="hold"/>
                                        <p:tgtEl>
                                          <p:spTgt spid="1028">
                                            <p:bg/>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28">
                                            <p:txEl>
                                              <p:pRg st="0" end="0"/>
                                            </p:txEl>
                                          </p:spTgt>
                                        </p:tgtEl>
                                        <p:attrNameLst>
                                          <p:attrName>style.visibility</p:attrName>
                                        </p:attrNameLst>
                                      </p:cBhvr>
                                      <p:to>
                                        <p:strVal val="visible"/>
                                      </p:to>
                                    </p:set>
                                    <p:anim calcmode="lin" valueType="num">
                                      <p:cBhvr additive="base">
                                        <p:cTn id="28"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0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uiExpand="1"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552700" y="457200"/>
            <a:ext cx="3886200" cy="9906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r>
              <a:rPr lang="en-US" sz="48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D</a:t>
            </a:r>
            <a:endParaRPr lang="en-US" sz="32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2667000"/>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lvl="0" algn="ctr" fontAlgn="base">
              <a:spcBef>
                <a:spcPct val="0"/>
              </a:spcBef>
            </a:pPr>
            <a:r>
              <a:rPr lang="en-US" sz="4400" b="1" dirty="0" smtClean="0">
                <a:ln>
                  <a:solidFill>
                    <a:schemeClr val="accent1">
                      <a:lumMod val="50000"/>
                    </a:schemeClr>
                  </a:solidFill>
                </a:ln>
                <a:solidFill>
                  <a:srgbClr val="00B0F0"/>
                </a:solidFill>
                <a:latin typeface="Century" pitchFamily="18" charset="0"/>
                <a:cs typeface="Arial" pitchFamily="34" charset="0"/>
              </a:rPr>
              <a:t>Resulting from alleged CA/N with no relevant CD involvement.</a:t>
            </a:r>
            <a:endParaRPr lang="en-US" sz="8800" b="1" dirty="0" smtClean="0">
              <a:ln>
                <a:solidFill>
                  <a:schemeClr val="accent1">
                    <a:lumMod val="50000"/>
                  </a:schemeClr>
                </a:solidFill>
              </a:ln>
              <a:solidFill>
                <a:srgbClr val="00B0F0"/>
              </a:solidFill>
              <a:latin typeface="Century" pitchFamily="18" charset="0"/>
            </a:endParaRP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28">
                                            <p:bg/>
                                          </p:spTgt>
                                        </p:tgtEl>
                                        <p:attrNameLst>
                                          <p:attrName>style.visibility</p:attrName>
                                        </p:attrNameLst>
                                      </p:cBhvr>
                                      <p:to>
                                        <p:strVal val="visible"/>
                                      </p:to>
                                    </p:set>
                                    <p:anim calcmode="lin" valueType="num">
                                      <p:cBhvr additive="base">
                                        <p:cTn id="16"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1028">
                                            <p:bg/>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1028">
                                            <p:txEl>
                                              <p:pRg st="0" end="0"/>
                                            </p:txEl>
                                          </p:spTgt>
                                        </p:tgtEl>
                                        <p:attrNameLst>
                                          <p:attrName>style.visibility</p:attrName>
                                        </p:attrNameLst>
                                      </p:cBhvr>
                                      <p:to>
                                        <p:strVal val="visible"/>
                                      </p:to>
                                    </p:set>
                                    <p:anim calcmode="lin" valueType="num">
                                      <p:cBhvr additive="base">
                                        <p:cTn id="20"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1028">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7">
                                            <p:bg/>
                                          </p:spTgt>
                                        </p:tgtEl>
                                        <p:attrNameLst>
                                          <p:attrName>style.visibility</p:attrName>
                                        </p:attrNameLst>
                                      </p:cBhvr>
                                      <p:to>
                                        <p:strVal val="visible"/>
                                      </p:to>
                                    </p:set>
                                    <p:anim calcmode="lin" valueType="num">
                                      <p:cBhvr additive="base">
                                        <p:cTn id="24"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25" dur="500" fill="hold"/>
                                        <p:tgtEl>
                                          <p:spTgt spid="7">
                                            <p:bg/>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additive="base">
                                        <p:cTn id="28"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p:cNvSpPr>
            <a:spLocks noGrp="1" noChangeArrowheads="1"/>
          </p:cNvSpPr>
          <p:nvPr>
            <p:ph idx="1"/>
          </p:nvPr>
        </p:nvSpPr>
        <p:spPr bwMode="auto">
          <a:xfrm>
            <a:off x="0" y="1371600"/>
            <a:ext cx="9144000" cy="5486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pPr marL="119063" marR="117475" indent="-6350" fontAlgn="base">
              <a:buNone/>
            </a:pPr>
            <a:r>
              <a:rPr lang="en-US" b="1" dirty="0" smtClean="0">
                <a:ln w="12700">
                  <a:solidFill>
                    <a:schemeClr val="bg1">
                      <a:lumMod val="95000"/>
                      <a:lumOff val="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cs typeface="Arial" pitchFamily="34" charset="0"/>
              </a:rPr>
              <a:t>Other events c</a:t>
            </a:r>
            <a:r>
              <a:rPr kumimoji="0" lang="en-US" b="1" i="0" u="none" strike="noStrike" normalizeH="0" baseline="0" dirty="0" smtClean="0">
                <a:ln w="12700">
                  <a:solidFill>
                    <a:schemeClr val="bg1">
                      <a:lumMod val="95000"/>
                      <a:lumOff val="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cs typeface="Arial" pitchFamily="34" charset="0"/>
              </a:rPr>
              <a:t>onsidered serious which meet one</a:t>
            </a:r>
            <a:r>
              <a:rPr kumimoji="0" lang="en-US" b="1" i="0" u="none" strike="noStrike" normalizeH="0" dirty="0" smtClean="0">
                <a:ln w="12700">
                  <a:solidFill>
                    <a:schemeClr val="bg1">
                      <a:lumMod val="95000"/>
                      <a:lumOff val="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cs typeface="Arial" pitchFamily="34" charset="0"/>
              </a:rPr>
              <a:t> of th</a:t>
            </a:r>
            <a:r>
              <a:rPr lang="en-US" b="1" dirty="0" smtClean="0">
                <a:ln w="12700">
                  <a:solidFill>
                    <a:schemeClr val="bg1">
                      <a:lumMod val="95000"/>
                      <a:lumOff val="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cs typeface="Arial" pitchFamily="34" charset="0"/>
              </a:rPr>
              <a:t>e following:</a:t>
            </a:r>
            <a:endParaRPr kumimoji="0" lang="en-US" b="1" i="0" u="none" strike="noStrike" normalizeH="0" baseline="0" dirty="0" smtClean="0">
              <a:ln w="12700">
                <a:solidFill>
                  <a:schemeClr val="bg1">
                    <a:lumMod val="95000"/>
                    <a:lumOff val="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cs typeface="Arial" pitchFamily="34" charset="0"/>
            </a:endParaRPr>
          </a:p>
          <a:p>
            <a:pPr marL="119063" marR="117475" indent="-6350" fontAlgn="base">
              <a:buNone/>
            </a:pPr>
            <a:endParaRPr kumimoji="0" lang="en-US" sz="400"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r>
              <a:rPr lang="en-US" b="1" dirty="0" smtClean="0">
                <a:ln w="12700">
                  <a:solidFill>
                    <a:schemeClr val="bg1">
                      <a:lumMod val="95000"/>
                      <a:lumOff val="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Media attention -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has occurred or is likely to occur</a:t>
            </a:r>
          </a:p>
          <a:p>
            <a:pPr marL="636588" marR="117475" indent="-585788" fontAlgn="base">
              <a:buFont typeface="Wingdings" pitchFamily="2" charset="2"/>
              <a:buChar char="q"/>
            </a:pPr>
            <a:r>
              <a:rPr lang="en-US" b="1" dirty="0" smtClean="0">
                <a:ln w="12700">
                  <a:solidFill>
                    <a:schemeClr val="bg1">
                      <a:lumMod val="95000"/>
                      <a:lumOff val="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Child in foster care - </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involving sexual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a</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buse,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e</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xploitation or assault</a:t>
            </a:r>
            <a:endParaRPr kumimoji="0" lang="en-US" b="1" i="0" u="none" strike="noStrike" normalizeH="0" baseline="0"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endParaRPr lang="en-US" sz="1100" b="1" dirty="0" smtClean="0">
              <a:ln w="12700">
                <a:solidFill>
                  <a:schemeClr val="accent6">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r>
              <a:rPr kumimoji="0" lang="en-US" b="1" i="0" u="none" strike="noStrike" normalizeH="0" baseline="0" dirty="0" smtClean="0">
                <a:ln w="12700">
                  <a:solidFill>
                    <a:schemeClr val="bg1">
                      <a:lumMod val="95000"/>
                      <a:lumOff val="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Human </a:t>
            </a:r>
            <a:r>
              <a:rPr lang="en-US" b="1" dirty="0" smtClean="0">
                <a:ln w="12700">
                  <a:solidFill>
                    <a:schemeClr val="bg1">
                      <a:lumMod val="95000"/>
                      <a:lumOff val="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t</a:t>
            </a:r>
            <a:r>
              <a:rPr kumimoji="0" lang="en-US" b="1" i="0" u="none" strike="noStrike" normalizeH="0" baseline="0" dirty="0" smtClean="0">
                <a:ln w="12700">
                  <a:solidFill>
                    <a:schemeClr val="bg1">
                      <a:lumMod val="95000"/>
                      <a:lumOff val="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rafficking - </a:t>
            </a:r>
            <a:r>
              <a:rPr kumimoji="0" lang="en-US" b="1" i="0" u="none" strike="noStrike" normalizeH="0" baseline="0" dirty="0" smtClean="0">
                <a:ln w="12700">
                  <a:solidFill>
                    <a:schemeClr val="bg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Reported </a:t>
            </a:r>
            <a:r>
              <a:rPr kumimoji="0" lang="en-US" b="1" i="0" u="none" strike="noStrike" normalizeH="0" dirty="0" smtClean="0">
                <a:ln w="12700">
                  <a:solidFill>
                    <a:schemeClr val="bg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 allegations.</a:t>
            </a:r>
            <a:endParaRPr kumimoji="0" lang="en-US" sz="2800" b="1" i="0" u="none" strike="noStrike" normalizeH="0" baseline="0" dirty="0" smtClean="0">
              <a:ln w="12700">
                <a:solidFill>
                  <a:schemeClr val="bg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endParaRPr>
          </a:p>
        </p:txBody>
      </p:sp>
      <p:sp>
        <p:nvSpPr>
          <p:cNvPr id="6" name="AutoShape 2"/>
          <p:cNvSpPr>
            <a:spLocks noChangeArrowheads="1"/>
          </p:cNvSpPr>
          <p:nvPr/>
        </p:nvSpPr>
        <p:spPr bwMode="auto">
          <a:xfrm>
            <a:off x="914400" y="228600"/>
            <a:ext cx="7162800" cy="10668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119063" marR="117475" indent="-6350" fontAlgn="base">
              <a:buNone/>
            </a:pPr>
            <a:r>
              <a:rPr lang="en-US" sz="4800" b="1" dirty="0" smtClean="0">
                <a:ln w="12700">
                  <a:solidFill>
                    <a:schemeClr val="bg1">
                      <a:lumMod val="95000"/>
                      <a:lumOff val="5000"/>
                    </a:schemeClr>
                  </a:solidFill>
                  <a:prstDash val="solid"/>
                </a:ln>
                <a:solidFill>
                  <a:schemeClr val="accent3">
                    <a:lumMod val="50000"/>
                  </a:schemeClr>
                </a:solidFill>
                <a:effectLst>
                  <a:outerShdw blurRad="41275" dist="20320" dir="1800000" algn="tl" rotWithShape="0">
                    <a:srgbClr val="000000">
                      <a:alpha val="40000"/>
                    </a:srgbClr>
                  </a:outerShdw>
                </a:effectLst>
                <a:latin typeface="Century" pitchFamily="18" charset="0"/>
                <a:cs typeface="Arial" pitchFamily="34" charset="0"/>
              </a:rPr>
              <a:t>Category E - OTHER…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bg/>
                                          </p:spTgt>
                                        </p:tgtEl>
                                        <p:attrNameLst>
                                          <p:attrName>style.visibility</p:attrName>
                                        </p:attrNameLst>
                                      </p:cBhvr>
                                      <p:to>
                                        <p:strVal val="visible"/>
                                      </p:to>
                                    </p:set>
                                    <p:anim calcmode="lin" valueType="num">
                                      <p:cBhvr additive="base">
                                        <p:cTn id="15"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bg/>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8" fill="hold" grpId="0" nodeType="after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additive="base">
                                        <p:cTn id="34"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6"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3400" y="685800"/>
            <a:ext cx="8001000" cy="5257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6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Definitions for “Critical Events”</a:t>
            </a:r>
          </a:p>
          <a:p>
            <a:pPr algn="ctr"/>
            <a:endPar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a:p>
            <a:pPr algn="ctr"/>
            <a:r>
              <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a:t>
            </a:r>
            <a:r>
              <a:rPr lang="en-US" sz="54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Category</a:t>
            </a:r>
            <a:r>
              <a:rPr lang="en-US" sz="44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A, B, C, and D</a:t>
            </a:r>
            <a:endParaRPr lang="en-US" sz="4400" b="1"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685800"/>
            <a:ext cx="8445500" cy="5181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600" b="1" dirty="0" smtClean="0">
                <a:ln cmpd="dbl">
                  <a:solidFill>
                    <a:schemeClr val="accent1">
                      <a:lumMod val="50000"/>
                    </a:schemeClr>
                  </a:solidFill>
                </a:ln>
                <a:solidFill>
                  <a:schemeClr val="accent3">
                    <a:lumMod val="75000"/>
                  </a:schemeClr>
                </a:solidFill>
                <a:latin typeface="Century" pitchFamily="18" charset="0"/>
                <a:cs typeface="Arial" pitchFamily="34" charset="0"/>
              </a:rPr>
              <a:t>Serious Physical Injury</a:t>
            </a:r>
          </a:p>
          <a:p>
            <a:endParaRPr lang="en-US" sz="1050" b="1" dirty="0" smtClean="0">
              <a:ln cmpd="dbl">
                <a:solidFill>
                  <a:schemeClr val="accent1">
                    <a:lumMod val="50000"/>
                  </a:schemeClr>
                </a:solidFill>
              </a:ln>
              <a:solidFill>
                <a:srgbClr val="962A68"/>
              </a:solidFill>
              <a:latin typeface="Century" pitchFamily="18" charset="0"/>
              <a:cs typeface="Arial" pitchFamily="34" charset="0"/>
            </a:endParaRPr>
          </a:p>
          <a:p>
            <a:r>
              <a:rPr lang="en-US" sz="3600" b="1" dirty="0" smtClean="0">
                <a:ln cmpd="dbl">
                  <a:solidFill>
                    <a:schemeClr val="accent1">
                      <a:lumMod val="50000"/>
                    </a:schemeClr>
                  </a:solidFill>
                </a:ln>
                <a:solidFill>
                  <a:srgbClr val="962A68"/>
                </a:solidFill>
                <a:latin typeface="Century" pitchFamily="18" charset="0"/>
                <a:cs typeface="Arial" pitchFamily="34" charset="0"/>
              </a:rPr>
              <a:t>An injury which creates a substantial risk of death or causes serious permanent disfigurement or protracted loss or impairment of the function of any bodily member or organ.</a:t>
            </a:r>
            <a:r>
              <a:rPr lang="en-US" sz="3600" b="1" dirty="0" smtClean="0"/>
              <a:t> </a:t>
            </a:r>
          </a:p>
          <a:p>
            <a:endParaRPr lang="en-US" sz="1600" b="1" dirty="0" smtClean="0"/>
          </a:p>
          <a:p>
            <a:r>
              <a:rPr lang="en-US" sz="2400" b="1" dirty="0" smtClean="0">
                <a:solidFill>
                  <a:schemeClr val="accent5">
                    <a:lumMod val="50000"/>
                  </a:schemeClr>
                </a:solidFill>
                <a:latin typeface="Century" pitchFamily="18" charset="0"/>
              </a:rPr>
              <a:t>[See (42 USCS § 247d-6d (10)] </a:t>
            </a:r>
            <a:endParaRPr lang="en-US" sz="2400" b="1" dirty="0" smtClean="0">
              <a:ln cmpd="dbl">
                <a:solidFill>
                  <a:schemeClr val="accent1">
                    <a:lumMod val="50000"/>
                  </a:schemeClr>
                </a:solidFill>
              </a:ln>
              <a:solidFill>
                <a:schemeClr val="accent5">
                  <a:lumMod val="50000"/>
                </a:schemeClr>
              </a:solidFill>
              <a:latin typeface="Century" pitchFamily="18" charset="0"/>
              <a:cs typeface="Arial"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73050" y="762000"/>
            <a:ext cx="8445500" cy="5562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b="1" dirty="0" smtClean="0">
                <a:ln cmpd="dbl">
                  <a:solidFill>
                    <a:schemeClr val="accent1">
                      <a:lumMod val="50000"/>
                    </a:schemeClr>
                  </a:solidFill>
                </a:ln>
                <a:solidFill>
                  <a:srgbClr val="FF8585"/>
                </a:solidFill>
                <a:latin typeface="Century" pitchFamily="18" charset="0"/>
                <a:cs typeface="Arial" pitchFamily="34" charset="0"/>
              </a:rPr>
              <a:t>  Relevant History</a:t>
            </a:r>
          </a:p>
          <a:p>
            <a:endParaRPr lang="en-US" sz="1200" b="1" dirty="0" smtClean="0">
              <a:ln cmpd="dbl">
                <a:solidFill>
                  <a:schemeClr val="accent1">
                    <a:lumMod val="50000"/>
                  </a:schemeClr>
                </a:solidFill>
              </a:ln>
              <a:solidFill>
                <a:schemeClr val="accent5">
                  <a:lumMod val="60000"/>
                  <a:lumOff val="40000"/>
                </a:schemeClr>
              </a:solidFill>
              <a:latin typeface="Century" pitchFamily="18" charset="0"/>
              <a:cs typeface="Arial" pitchFamily="34" charset="0"/>
            </a:endParaRPr>
          </a:p>
          <a:p>
            <a:r>
              <a:rPr lang="en-US" sz="3600" dirty="0" smtClean="0">
                <a:ln>
                  <a:solidFill>
                    <a:srgbClr val="002060"/>
                  </a:solidFill>
                </a:ln>
                <a:solidFill>
                  <a:schemeClr val="accent5">
                    <a:lumMod val="60000"/>
                    <a:lumOff val="40000"/>
                  </a:schemeClr>
                </a:solidFill>
                <a:latin typeface="Century" pitchFamily="18" charset="0"/>
              </a:rPr>
              <a:t>The term “relevant history” referenced in this policy refers to prior CA/N or prior open cases which involve similar incidents or allegations of CA/N; or imply a general history of abusive or neglectful behavior related to the current event.</a:t>
            </a:r>
            <a:endParaRPr lang="en-US" sz="1050" b="1" dirty="0" smtClean="0">
              <a:ln>
                <a:solidFill>
                  <a:srgbClr val="002060"/>
                </a:solidFill>
              </a:ln>
              <a:solidFill>
                <a:schemeClr val="accent5">
                  <a:lumMod val="60000"/>
                  <a:lumOff val="40000"/>
                </a:schemeClr>
              </a:solidFill>
              <a:latin typeface="Century" pitchFamily="18" charset="0"/>
              <a:cs typeface="Arial" pitchFamily="34" charset="0"/>
            </a:endParaRPr>
          </a:p>
          <a:p>
            <a:endParaRPr lang="en-US" sz="2400" b="1" dirty="0" smtClean="0">
              <a:ln cmpd="dbl">
                <a:solidFill>
                  <a:schemeClr val="accent1">
                    <a:lumMod val="50000"/>
                  </a:schemeClr>
                </a:solidFill>
              </a:ln>
              <a:solidFill>
                <a:schemeClr val="accent5">
                  <a:lumMod val="60000"/>
                  <a:lumOff val="40000"/>
                </a:schemeClr>
              </a:solidFill>
              <a:latin typeface="Century" pitchFamily="18" charset="0"/>
              <a:cs typeface="Arial"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6200" y="533400"/>
            <a:ext cx="9144000" cy="59436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a:solidFill>
                    <a:schemeClr val="accent1">
                      <a:lumMod val="50000"/>
                    </a:schemeClr>
                  </a:solidFill>
                </a:ln>
                <a:solidFill>
                  <a:srgbClr val="92D050"/>
                </a:solidFill>
                <a:latin typeface="Century" pitchFamily="18" charset="0"/>
              </a:rPr>
              <a:t>Near Fatality</a:t>
            </a:r>
          </a:p>
          <a:p>
            <a:endParaRPr lang="en-US" sz="1600" dirty="0" smtClean="0">
              <a:ln>
                <a:solidFill>
                  <a:schemeClr val="accent1">
                    <a:lumMod val="50000"/>
                  </a:schemeClr>
                </a:solidFill>
              </a:ln>
              <a:solidFill>
                <a:schemeClr val="accent2">
                  <a:lumMod val="75000"/>
                </a:schemeClr>
              </a:solidFill>
              <a:latin typeface="Century" pitchFamily="18" charset="0"/>
            </a:endParaRPr>
          </a:p>
          <a:p>
            <a:r>
              <a:rPr lang="en-US" sz="3200" dirty="0" smtClean="0">
                <a:ln>
                  <a:solidFill>
                    <a:schemeClr val="accent1">
                      <a:lumMod val="50000"/>
                    </a:schemeClr>
                  </a:solidFill>
                </a:ln>
                <a:solidFill>
                  <a:schemeClr val="accent2">
                    <a:lumMod val="75000"/>
                  </a:schemeClr>
                </a:solidFill>
                <a:latin typeface="Century" pitchFamily="18" charset="0"/>
              </a:rPr>
              <a:t>“An act that, as certified by a physician, places the child in serious or critical condition." </a:t>
            </a:r>
          </a:p>
          <a:p>
            <a:endParaRPr lang="en-US" sz="1600" dirty="0" smtClean="0">
              <a:ln>
                <a:solidFill>
                  <a:schemeClr val="accent1">
                    <a:lumMod val="50000"/>
                  </a:schemeClr>
                </a:solidFill>
              </a:ln>
              <a:solidFill>
                <a:schemeClr val="accent2">
                  <a:lumMod val="75000"/>
                </a:schemeClr>
              </a:solidFill>
              <a:latin typeface="Century" pitchFamily="18" charset="0"/>
            </a:endParaRPr>
          </a:p>
          <a:p>
            <a:r>
              <a:rPr lang="en-US" sz="3200" dirty="0" smtClean="0">
                <a:ln>
                  <a:solidFill>
                    <a:schemeClr val="accent1">
                      <a:lumMod val="50000"/>
                    </a:schemeClr>
                  </a:solidFill>
                </a:ln>
                <a:solidFill>
                  <a:schemeClr val="accent4">
                    <a:lumMod val="75000"/>
                  </a:schemeClr>
                </a:solidFill>
                <a:latin typeface="Century" pitchFamily="18" charset="0"/>
              </a:rPr>
              <a:t>For example: </a:t>
            </a:r>
          </a:p>
          <a:p>
            <a:r>
              <a:rPr lang="en-US" sz="3200" dirty="0" smtClean="0">
                <a:ln>
                  <a:solidFill>
                    <a:schemeClr val="accent1">
                      <a:lumMod val="50000"/>
                    </a:schemeClr>
                  </a:solidFill>
                </a:ln>
                <a:solidFill>
                  <a:schemeClr val="accent2">
                    <a:lumMod val="75000"/>
                  </a:schemeClr>
                </a:solidFill>
                <a:latin typeface="Century" pitchFamily="18" charset="0"/>
              </a:rPr>
              <a:t>If hospital records reflect the child's condition is </a:t>
            </a:r>
            <a:r>
              <a:rPr lang="en-US" sz="3200" b="1" i="1" dirty="0" smtClean="0">
                <a:ln>
                  <a:solidFill>
                    <a:schemeClr val="accent1">
                      <a:lumMod val="50000"/>
                    </a:schemeClr>
                  </a:solidFill>
                </a:ln>
                <a:solidFill>
                  <a:srgbClr val="C00000"/>
                </a:solidFill>
                <a:latin typeface="Century" pitchFamily="18" charset="0"/>
              </a:rPr>
              <a:t>serious</a:t>
            </a:r>
            <a:r>
              <a:rPr lang="en-US" sz="3200" dirty="0" smtClean="0">
                <a:ln>
                  <a:solidFill>
                    <a:schemeClr val="accent1">
                      <a:lumMod val="50000"/>
                    </a:schemeClr>
                  </a:solidFill>
                </a:ln>
                <a:solidFill>
                  <a:srgbClr val="C00000"/>
                </a:solidFill>
                <a:latin typeface="Century" pitchFamily="18" charset="0"/>
              </a:rPr>
              <a:t>  </a:t>
            </a:r>
            <a:r>
              <a:rPr lang="en-US" sz="3200" dirty="0" smtClean="0">
                <a:ln>
                  <a:solidFill>
                    <a:schemeClr val="accent1">
                      <a:lumMod val="50000"/>
                    </a:schemeClr>
                  </a:solidFill>
                </a:ln>
                <a:solidFill>
                  <a:schemeClr val="accent2">
                    <a:lumMod val="75000"/>
                  </a:schemeClr>
                </a:solidFill>
                <a:latin typeface="Century" pitchFamily="18" charset="0"/>
              </a:rPr>
              <a:t>or </a:t>
            </a:r>
            <a:r>
              <a:rPr lang="en-US" sz="3200" b="1" i="1" dirty="0" smtClean="0">
                <a:ln>
                  <a:solidFill>
                    <a:schemeClr val="accent1">
                      <a:lumMod val="50000"/>
                    </a:schemeClr>
                  </a:solidFill>
                </a:ln>
                <a:solidFill>
                  <a:srgbClr val="C00000"/>
                </a:solidFill>
                <a:latin typeface="Century" pitchFamily="18" charset="0"/>
              </a:rPr>
              <a:t>critical</a:t>
            </a:r>
            <a:r>
              <a:rPr lang="en-US" sz="3200" dirty="0" smtClean="0">
                <a:ln>
                  <a:solidFill>
                    <a:schemeClr val="accent1">
                      <a:lumMod val="50000"/>
                    </a:schemeClr>
                  </a:solidFill>
                </a:ln>
                <a:solidFill>
                  <a:schemeClr val="accent2">
                    <a:lumMod val="75000"/>
                  </a:schemeClr>
                </a:solidFill>
                <a:latin typeface="Century" pitchFamily="18" charset="0"/>
              </a:rPr>
              <a:t>, this would be considered a </a:t>
            </a:r>
            <a:r>
              <a:rPr lang="en-US" sz="3200" b="1" i="1" dirty="0" smtClean="0">
                <a:ln>
                  <a:solidFill>
                    <a:schemeClr val="accent1">
                      <a:lumMod val="50000"/>
                    </a:schemeClr>
                  </a:solidFill>
                </a:ln>
                <a:solidFill>
                  <a:srgbClr val="C00000"/>
                </a:solidFill>
                <a:latin typeface="Century" pitchFamily="18" charset="0"/>
              </a:rPr>
              <a:t>near fatality</a:t>
            </a:r>
            <a:r>
              <a:rPr lang="en-US" sz="2800" dirty="0" smtClean="0">
                <a:ln>
                  <a:solidFill>
                    <a:schemeClr val="accent1">
                      <a:lumMod val="50000"/>
                    </a:schemeClr>
                  </a:solidFill>
                </a:ln>
                <a:solidFill>
                  <a:schemeClr val="accent2">
                    <a:lumMod val="75000"/>
                  </a:schemeClr>
                </a:solidFill>
                <a:latin typeface="Century" pitchFamily="18" charset="0"/>
              </a:rPr>
              <a:t>.  </a:t>
            </a:r>
            <a:endParaRPr lang="en-US" sz="2400" dirty="0" smtClean="0">
              <a:ln>
                <a:solidFill>
                  <a:schemeClr val="accent1">
                    <a:lumMod val="50000"/>
                  </a:schemeClr>
                </a:solidFill>
              </a:ln>
              <a:solidFill>
                <a:schemeClr val="accent2">
                  <a:lumMod val="75000"/>
                </a:schemeClr>
              </a:solidFill>
              <a:latin typeface="Century" pitchFamily="18" charset="0"/>
            </a:endParaRPr>
          </a:p>
          <a:p>
            <a:endParaRPr lang="en-US" sz="2400" dirty="0" smtClean="0">
              <a:ln>
                <a:solidFill>
                  <a:schemeClr val="accent1">
                    <a:lumMod val="50000"/>
                  </a:schemeClr>
                </a:solidFill>
              </a:ln>
              <a:solidFill>
                <a:schemeClr val="accent2">
                  <a:lumMod val="75000"/>
                </a:schemeClr>
              </a:solidFill>
              <a:latin typeface="Century" pitchFamily="18" charset="0"/>
            </a:endParaRPr>
          </a:p>
          <a:p>
            <a:r>
              <a:rPr lang="en-US" sz="2000" dirty="0" smtClean="0">
                <a:ln>
                  <a:solidFill>
                    <a:schemeClr val="accent1">
                      <a:lumMod val="50000"/>
                    </a:schemeClr>
                  </a:solidFill>
                </a:ln>
                <a:solidFill>
                  <a:schemeClr val="accent4">
                    <a:lumMod val="75000"/>
                  </a:schemeClr>
                </a:solidFill>
                <a:latin typeface="Century" pitchFamily="18" charset="0"/>
              </a:rPr>
              <a:t>[See (Child Abuse Prevention and Treatment Act (CAPTA), as amended (42 U.S.C. 5101 et seq.) - sections 106(b)(2)(B)(x) and (b)(4(A)</a:t>
            </a:r>
            <a:r>
              <a:rPr lang="en-US" sz="2400" dirty="0" smtClean="0">
                <a:ln>
                  <a:solidFill>
                    <a:schemeClr val="accent1">
                      <a:lumMod val="50000"/>
                    </a:schemeClr>
                  </a:solidFill>
                </a:ln>
                <a:solidFill>
                  <a:schemeClr val="accent4">
                    <a:lumMod val="75000"/>
                  </a:schemeClr>
                </a:solidFill>
                <a:latin typeface="Century" pitchFamily="18" charset="0"/>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par>
                          <p:cTn id="20" fill="hold">
                            <p:stCondLst>
                              <p:cond delay="500"/>
                            </p:stCondLst>
                            <p:childTnLst>
                              <p:par>
                                <p:cTn id="21" presetID="2" presetClass="entr" presetSubtype="2" fill="hold"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3400" y="685800"/>
            <a:ext cx="8153400" cy="51816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66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Definitions for “Other” Events</a:t>
            </a:r>
          </a:p>
          <a:p>
            <a:pPr algn="ctr"/>
            <a:endParaRPr lang="en-US" sz="4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a:p>
            <a:pPr algn="ctr"/>
            <a:r>
              <a:rPr lang="en-US" sz="72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Category</a:t>
            </a:r>
            <a:r>
              <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E</a:t>
            </a:r>
            <a:endParaRPr lang="en-US" sz="6000" b="1"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457200"/>
            <a:ext cx="8686800" cy="6096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b="1" dirty="0" smtClean="0">
                <a:ln w="11430">
                  <a:solidFill>
                    <a:schemeClr val="accent1">
                      <a:lumMod val="50000"/>
                    </a:schemeClr>
                  </a:solidFill>
                </a:ln>
                <a:solidFill>
                  <a:srgbClr val="C00000"/>
                </a:solidFill>
                <a:effectLst>
                  <a:outerShdw blurRad="50800" dist="39000" dir="5460000" algn="tl">
                    <a:srgbClr val="000000">
                      <a:alpha val="38000"/>
                    </a:srgbClr>
                  </a:outerShdw>
                </a:effectLst>
                <a:latin typeface="Century" pitchFamily="18" charset="0"/>
              </a:rPr>
              <a:t>Media Attention</a:t>
            </a:r>
          </a:p>
          <a:p>
            <a:endParaRPr lang="en-US" sz="1100" b="1" dirty="0" smtClean="0">
              <a:ln w="11430">
                <a:solidFill>
                  <a:schemeClr val="accent1">
                    <a:lumMod val="50000"/>
                  </a:schemeClr>
                </a:solidFill>
              </a:ln>
              <a:solidFill>
                <a:schemeClr val="accent4">
                  <a:lumMod val="75000"/>
                </a:schemeClr>
              </a:solidFill>
              <a:effectLst>
                <a:outerShdw blurRad="50800" dist="39000" dir="5460000" algn="tl">
                  <a:srgbClr val="000000">
                    <a:alpha val="38000"/>
                  </a:srgbClr>
                </a:outerShdw>
              </a:effectLst>
              <a:latin typeface="Century" pitchFamily="18" charset="0"/>
            </a:endParaRPr>
          </a:p>
          <a:p>
            <a:r>
              <a:rPr lang="en-US" sz="3600" b="1" dirty="0" smtClean="0">
                <a:ln w="11430">
                  <a:solidFill>
                    <a:srgbClr val="1F255B"/>
                  </a:solidFill>
                </a:ln>
                <a:solidFill>
                  <a:schemeClr val="bg2">
                    <a:lumMod val="25000"/>
                  </a:schemeClr>
                </a:solidFill>
                <a:effectLst>
                  <a:outerShdw blurRad="50800" dist="39000" dir="5460000" algn="tl">
                    <a:srgbClr val="000000">
                      <a:alpha val="38000"/>
                    </a:srgbClr>
                  </a:outerShdw>
                </a:effectLst>
                <a:latin typeface="Century" pitchFamily="18" charset="0"/>
              </a:rPr>
              <a:t>Refers to a critical event that has been or is likely to be covered or referred to by news media, which may include print media (newspapers, magazines), broadcast news (radio, television), or the Internet (online newspapers, news blogs, etc.). </a:t>
            </a:r>
            <a:endParaRPr lang="en-US" sz="2400" b="1" dirty="0" smtClean="0">
              <a:ln w="11430">
                <a:solidFill>
                  <a:srgbClr val="1F255B"/>
                </a:solidFill>
              </a:ln>
              <a:solidFill>
                <a:schemeClr val="bg2">
                  <a:lumMod val="25000"/>
                </a:schemeClr>
              </a:solidFill>
              <a:effectLst>
                <a:outerShdw blurRad="50800" dist="39000" dir="5460000" algn="tl">
                  <a:srgbClr val="000000">
                    <a:alpha val="38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381000"/>
            <a:ext cx="8839200" cy="6477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b="1" dirty="0" smtClean="0">
                <a:ln w="12700">
                  <a:solidFill>
                    <a:schemeClr val="accent6">
                      <a:lumMod val="50000"/>
                    </a:schemeClr>
                  </a:solidFill>
                  <a:prstDash val="solid"/>
                </a:ln>
                <a:solidFill>
                  <a:schemeClr val="accent3">
                    <a:lumMod val="50000"/>
                  </a:schemeClr>
                </a:solidFill>
                <a:effectLst>
                  <a:outerShdw blurRad="41275" dist="20320" dir="1800000" algn="tl" rotWithShape="0">
                    <a:srgbClr val="000000">
                      <a:alpha val="40000"/>
                    </a:srgbClr>
                  </a:outerShdw>
                </a:effectLst>
                <a:latin typeface="Century" pitchFamily="18" charset="0"/>
              </a:rPr>
              <a:t>The term " sexual abuse " includes: </a:t>
            </a:r>
          </a:p>
          <a:p>
            <a:endParaRPr lang="en-US" sz="105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630238" lvl="1" indent="-455613">
              <a:buFont typeface="Wingdings" pitchFamily="2" charset="2"/>
              <a:buChar char="q"/>
            </a:pPr>
            <a:r>
              <a:rPr lang="en-US" sz="24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the employment, use, persuasion, inducement, enticement, or coercion of any child to engage in, or assist any other person to engage in, any sexually explicit conduct or simulation of such conduct for the purpose of producing a visual depiction of such conduct; or </a:t>
            </a:r>
          </a:p>
          <a:p>
            <a:pPr marL="630238" lvl="1" indent="-455613">
              <a:buFont typeface="Wingdings" pitchFamily="2" charset="2"/>
              <a:buChar char="q"/>
            </a:pPr>
            <a:endParaRPr lang="en-US" sz="12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630238" lvl="1" indent="-455613">
              <a:buFont typeface="Wingdings" pitchFamily="2" charset="2"/>
              <a:buChar char="q"/>
            </a:pPr>
            <a:r>
              <a:rPr lang="en-US" sz="24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the rape, and in cases of caretaker or inter-familial relationships, statutory rape, molestation, prostitution, or other form of sexual exploitation of children, or incest with children. </a:t>
            </a:r>
          </a:p>
          <a:p>
            <a:pPr marL="630238" lvl="1" indent="-455613">
              <a:buFont typeface="Wingdings" pitchFamily="2" charset="2"/>
              <a:buChar char="q"/>
            </a:pPr>
            <a:endParaRPr lang="en-US" sz="2400" b="1" dirty="0" smtClean="0">
              <a:ln w="12700">
                <a:solidFill>
                  <a:schemeClr val="accent6">
                    <a:lumMod val="50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endParaRPr>
          </a:p>
          <a:p>
            <a:pPr marL="6350" lvl="1" indent="-6350"/>
            <a:r>
              <a:rPr lang="en-US" sz="2000" b="1" dirty="0" smtClean="0">
                <a:ln w="12700">
                  <a:solidFill>
                    <a:schemeClr val="accent6">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[See Child Abuse Prevention and Treatment Act (CAPTA), Section 111. [42 U.S.C. 5106g]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342900"/>
            <a:ext cx="8077200" cy="17145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w="12700">
                  <a:solidFill>
                    <a:srgbClr val="660033"/>
                  </a:solidFill>
                  <a:prstDash val="solid"/>
                </a:ln>
                <a:solidFill>
                  <a:srgbClr val="660033"/>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Fatality/Critical Event Reporting and Review Protocol</a:t>
            </a:r>
            <a:endParaRPr lang="en-US" sz="4000" b="1" dirty="0">
              <a:ln w="12700">
                <a:solidFill>
                  <a:srgbClr val="660033"/>
                </a:solidFill>
                <a:prstDash val="solid"/>
              </a:ln>
              <a:solidFill>
                <a:srgbClr val="660033"/>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sp>
        <p:nvSpPr>
          <p:cNvPr id="7" name="Rounded Rectangle 6"/>
          <p:cNvSpPr/>
          <p:nvPr/>
        </p:nvSpPr>
        <p:spPr>
          <a:xfrm>
            <a:off x="231775" y="2209800"/>
            <a:ext cx="8150225" cy="4267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buNone/>
            </a:pPr>
            <a:r>
              <a:rPr lang="en-US" sz="3600"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The Agency’s Response to Critical Events.</a:t>
            </a:r>
          </a:p>
          <a:p>
            <a:pPr>
              <a:buNone/>
            </a:pPr>
            <a:endParaRPr lang="en-US"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marL="630238">
              <a:buFont typeface="Wingdings" pitchFamily="2" charset="2"/>
              <a:buChar char="q"/>
            </a:pPr>
            <a:r>
              <a:rPr lang="en-US" sz="4000"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Reporting</a:t>
            </a:r>
          </a:p>
          <a:p>
            <a:pPr marL="630238">
              <a:buFont typeface="Wingdings" pitchFamily="2" charset="2"/>
              <a:buChar char="q"/>
            </a:pPr>
            <a:endParaRPr lang="en-US"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marL="630238">
              <a:buFont typeface="Wingdings" pitchFamily="2" charset="2"/>
              <a:buChar char="q"/>
            </a:pPr>
            <a:r>
              <a:rPr lang="en-US" sz="4000"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Reviewing</a:t>
            </a:r>
          </a:p>
          <a:p>
            <a:pPr marL="630238">
              <a:buFont typeface="Wingdings" pitchFamily="2" charset="2"/>
              <a:buChar char="q"/>
            </a:pPr>
            <a:endParaRPr lang="en-US"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marL="630238">
              <a:buFont typeface="Wingdings" pitchFamily="2" charset="2"/>
              <a:buChar char="q"/>
            </a:pPr>
            <a:r>
              <a:rPr lang="en-US" sz="4000" b="1" dirty="0" smtClean="0">
                <a:ln w="1905">
                  <a:noFill/>
                </a:ln>
                <a:solidFill>
                  <a:schemeClr val="accent1">
                    <a:lumMod val="50000"/>
                  </a:schemeClr>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Documenting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7">
                                            <p:bg/>
                                          </p:spTgt>
                                        </p:tgtEl>
                                        <p:attrNameLst>
                                          <p:attrName>style.visibility</p:attrName>
                                        </p:attrNameLst>
                                      </p:cBhvr>
                                      <p:to>
                                        <p:strVal val="visible"/>
                                      </p:to>
                                    </p:set>
                                    <p:anim calcmode="lin" valueType="num">
                                      <p:cBhvr additive="base">
                                        <p:cTn id="16" dur="500" fill="hold"/>
                                        <p:tgtEl>
                                          <p:spTgt spid="7">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7">
                                            <p:bg/>
                                          </p:spTgt>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 calcmode="lin" valueType="num">
                                      <p:cBhvr additive="base">
                                        <p:cTn id="20"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7">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 calcmode="lin" valueType="num">
                                      <p:cBhvr additive="base">
                                        <p:cTn id="24"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7">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 calcmode="lin" valueType="num">
                                      <p:cBhvr additive="base">
                                        <p:cTn id="28"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7">
                                            <p:txEl>
                                              <p:pRg st="4" end="4"/>
                                            </p:txEl>
                                          </p:spTgt>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 calcmode="lin" valueType="num">
                                      <p:cBhvr additive="base">
                                        <p:cTn id="32" dur="500" fill="hold"/>
                                        <p:tgtEl>
                                          <p:spTgt spid="7">
                                            <p:txEl>
                                              <p:pRg st="6" end="6"/>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7"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381000"/>
            <a:ext cx="9144000" cy="6477000"/>
          </a:xfrm>
          <a:prstGeom prst="roundRect">
            <a:avLst/>
          </a:prstGeom>
          <a:ln>
            <a:solidFill>
              <a:schemeClr val="accent5">
                <a:lumMod val="75000"/>
              </a:schemeClr>
            </a:solidFill>
          </a:ln>
        </p:spPr>
        <p:style>
          <a:lnRef idx="1">
            <a:schemeClr val="accent4"/>
          </a:lnRef>
          <a:fillRef idx="2">
            <a:schemeClr val="accent4"/>
          </a:fillRef>
          <a:effectRef idx="1">
            <a:schemeClr val="accent4"/>
          </a:effectRef>
          <a:fontRef idx="minor">
            <a:schemeClr val="dk1"/>
          </a:fontRef>
        </p:style>
        <p:txBody>
          <a:bodyPr rtlCol="0" anchor="ctr">
            <a:noAutofit/>
          </a:bodyPr>
          <a:lstStyle/>
          <a:p>
            <a:pPr>
              <a:buNone/>
            </a:pPr>
            <a:r>
              <a:rPr lang="en-US" sz="3600" b="1" dirty="0" smtClean="0">
                <a:ln w="12700">
                  <a:solidFill>
                    <a:schemeClr val="bg1">
                      <a:lumMod val="95000"/>
                      <a:lumOff val="5000"/>
                    </a:schemeClr>
                  </a:solidFill>
                  <a:prstDash val="solid"/>
                </a:ln>
                <a:solidFill>
                  <a:srgbClr val="7030A0"/>
                </a:solidFill>
                <a:latin typeface="Century" pitchFamily="18" charset="0"/>
              </a:rPr>
              <a:t>Sexual Assault </a:t>
            </a:r>
          </a:p>
          <a:p>
            <a:pPr>
              <a:buNone/>
            </a:pPr>
            <a:r>
              <a:rPr lang="en-US" sz="2800" b="1" dirty="0" smtClean="0">
                <a:ln w="12700">
                  <a:solidFill>
                    <a:schemeClr val="bg1">
                      <a:lumMod val="95000"/>
                      <a:lumOff val="5000"/>
                    </a:schemeClr>
                  </a:solidFill>
                  <a:prstDash val="solid"/>
                </a:ln>
                <a:solidFill>
                  <a:schemeClr val="accent4">
                    <a:lumMod val="50000"/>
                  </a:schemeClr>
                </a:solidFill>
                <a:latin typeface="Century" pitchFamily="18" charset="0"/>
              </a:rPr>
              <a:t>Includes the following:</a:t>
            </a:r>
          </a:p>
          <a:p>
            <a:pPr marL="473075" indent="-417513">
              <a:buFont typeface="Wingdings" pitchFamily="2" charset="2"/>
              <a:buChar char="q"/>
            </a:pP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The acts of rape, forcible rape, statutory rape (1</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degree), sexual assault, sodomy, forcible sodomy, statutory sodomy (1</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degree), child molestation (1</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bg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degree), deviate sexual assault, sexual misconduct and sexual abuse, or attempts to commit any of the aforesaid; and</a:t>
            </a:r>
          </a:p>
          <a:p>
            <a:pPr marL="473075" indent="-417513">
              <a:buFont typeface="Wingdings" pitchFamily="2" charset="2"/>
              <a:buChar char="q"/>
            </a:pPr>
            <a:endParaRPr lang="en-US" sz="1100" b="1" dirty="0" smtClean="0">
              <a:ln w="12700">
                <a:solidFill>
                  <a:schemeClr val="bg1">
                    <a:lumMod val="95000"/>
                    <a:lumOff val="5000"/>
                  </a:schemeClr>
                </a:solidFill>
                <a:prstDash val="solid"/>
              </a:ln>
              <a:solidFill>
                <a:schemeClr val="accent2">
                  <a:lumMod val="75000"/>
                </a:schemeClr>
              </a:solidFill>
              <a:latin typeface="Century" pitchFamily="18" charset="0"/>
            </a:endParaRPr>
          </a:p>
          <a:p>
            <a:pPr marL="473075" indent="-417513">
              <a:buFont typeface="Wingdings" pitchFamily="2" charset="2"/>
              <a:buChar char="q"/>
            </a:pP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The act of enticement of a child or any attempt to commit such act. </a:t>
            </a:r>
          </a:p>
          <a:p>
            <a:pPr marL="473075" indent="-417513">
              <a:buNone/>
            </a:pPr>
            <a:r>
              <a:rPr lang="en-US" sz="1000" b="1" dirty="0" smtClean="0">
                <a:ln w="12700">
                  <a:solidFill>
                    <a:schemeClr val="bg1">
                      <a:lumMod val="95000"/>
                      <a:lumOff val="5000"/>
                    </a:schemeClr>
                  </a:solidFill>
                  <a:prstDash val="solid"/>
                </a:ln>
                <a:solidFill>
                  <a:schemeClr val="accent2">
                    <a:lumMod val="75000"/>
                  </a:schemeClr>
                </a:solidFill>
                <a:latin typeface="Century" pitchFamily="18" charset="0"/>
              </a:rPr>
              <a:t> </a:t>
            </a:r>
            <a:r>
              <a:rPr lang="en-US" sz="2400" b="1" dirty="0" smtClean="0">
                <a:ln w="12700">
                  <a:solidFill>
                    <a:schemeClr val="bg1">
                      <a:lumMod val="95000"/>
                      <a:lumOff val="5000"/>
                    </a:schemeClr>
                  </a:solidFill>
                  <a:prstDash val="solid"/>
                </a:ln>
                <a:solidFill>
                  <a:srgbClr val="FF8585"/>
                </a:solidFill>
                <a:latin typeface="Century" pitchFamily="18" charset="0"/>
              </a:rPr>
              <a:t>(See Chapter 566 </a:t>
            </a:r>
            <a:r>
              <a:rPr lang="en-US" sz="2400" b="1" dirty="0" err="1" smtClean="0">
                <a:ln w="12700">
                  <a:solidFill>
                    <a:schemeClr val="bg1">
                      <a:lumMod val="95000"/>
                      <a:lumOff val="5000"/>
                    </a:schemeClr>
                  </a:solidFill>
                  <a:prstDash val="solid"/>
                </a:ln>
                <a:solidFill>
                  <a:srgbClr val="FF8585"/>
                </a:solidFill>
                <a:latin typeface="Century" pitchFamily="18" charset="0"/>
              </a:rPr>
              <a:t>RSMo</a:t>
            </a:r>
            <a:r>
              <a:rPr lang="en-US" sz="2400" b="1" dirty="0" smtClean="0">
                <a:ln w="12700">
                  <a:solidFill>
                    <a:schemeClr val="bg1">
                      <a:lumMod val="95000"/>
                      <a:lumOff val="5000"/>
                    </a:schemeClr>
                  </a:solidFill>
                  <a:prstDash val="solid"/>
                </a:ln>
                <a:solidFill>
                  <a:srgbClr val="FF8585"/>
                </a:solidFill>
                <a:latin typeface="Century" pitchFamily="18" charset="0"/>
              </a:rPr>
              <a:t>. Sexual Offenses)</a:t>
            </a:r>
            <a:endParaRPr lang="en-US" sz="2800" b="1" dirty="0" smtClean="0">
              <a:ln w="12700">
                <a:solidFill>
                  <a:schemeClr val="bg1">
                    <a:lumMod val="95000"/>
                    <a:lumOff val="5000"/>
                  </a:schemeClr>
                </a:solidFill>
                <a:prstDash val="solid"/>
              </a:ln>
              <a:solidFill>
                <a:srgbClr val="FF8585"/>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685800"/>
            <a:ext cx="8051800" cy="47625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noAutofit/>
          </a:bodyPr>
          <a:lstStyle/>
          <a:p>
            <a:pPr>
              <a:buNone/>
            </a:pPr>
            <a:r>
              <a:rPr lang="en-US" sz="4000" b="1" dirty="0" smtClean="0">
                <a:ln w="12700">
                  <a:solidFill>
                    <a:schemeClr val="bg1"/>
                  </a:solidFill>
                  <a:prstDash val="solid"/>
                </a:ln>
                <a:solidFill>
                  <a:srgbClr val="962A68"/>
                </a:solidFill>
                <a:latin typeface="Century" pitchFamily="18" charset="0"/>
              </a:rPr>
              <a:t>Sexual Assault (continued) </a:t>
            </a:r>
          </a:p>
          <a:p>
            <a:pPr marL="473075" indent="-417513">
              <a:buFont typeface="Wingdings" pitchFamily="2" charset="2"/>
              <a:buChar char="q"/>
            </a:pPr>
            <a:endParaRPr lang="en-US" sz="1800" b="1" dirty="0" smtClean="0">
              <a:ln w="12700">
                <a:solidFill>
                  <a:schemeClr val="bg1">
                    <a:lumMod val="95000"/>
                    <a:lumOff val="5000"/>
                  </a:schemeClr>
                </a:solidFill>
                <a:prstDash val="solid"/>
              </a:ln>
              <a:solidFill>
                <a:schemeClr val="accent2">
                  <a:lumMod val="75000"/>
                </a:schemeClr>
              </a:solidFill>
              <a:latin typeface="Century" pitchFamily="18" charset="0"/>
            </a:endParaRPr>
          </a:p>
          <a:p>
            <a:pPr marL="7938" indent="-7938">
              <a:buNone/>
            </a:pPr>
            <a:r>
              <a:rPr lang="en-US" sz="3600" b="1" dirty="0" smtClean="0">
                <a:ln w="12700">
                  <a:solidFill>
                    <a:schemeClr val="bg1">
                      <a:lumMod val="95000"/>
                      <a:lumOff val="5000"/>
                    </a:schemeClr>
                  </a:solidFill>
                  <a:prstDash val="solid"/>
                </a:ln>
                <a:solidFill>
                  <a:schemeClr val="accent2">
                    <a:lumMod val="75000"/>
                  </a:schemeClr>
                </a:solidFill>
                <a:latin typeface="Century" pitchFamily="18" charset="0"/>
              </a:rPr>
              <a:t>Includes incest, the act of abuse of a child involving sexual contact, and the act of use of a child in a sexual performance. </a:t>
            </a:r>
          </a:p>
          <a:p>
            <a:pPr marL="473075" indent="-417513">
              <a:buFont typeface="Wingdings" pitchFamily="2" charset="2"/>
              <a:buChar char="q"/>
            </a:pPr>
            <a:endParaRPr lang="en-US" sz="1200" b="1" dirty="0" smtClean="0">
              <a:ln w="12700">
                <a:solidFill>
                  <a:schemeClr val="bg1">
                    <a:lumMod val="95000"/>
                    <a:lumOff val="5000"/>
                  </a:schemeClr>
                </a:solidFill>
                <a:prstDash val="solid"/>
              </a:ln>
              <a:solidFill>
                <a:schemeClr val="accent2">
                  <a:lumMod val="75000"/>
                </a:schemeClr>
              </a:solidFill>
              <a:latin typeface="Century" pitchFamily="18" charset="0"/>
            </a:endParaRPr>
          </a:p>
          <a:p>
            <a:pPr marL="473075" indent="-417513">
              <a:buNone/>
            </a:pP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(See Chapter 568 </a:t>
            </a:r>
            <a:r>
              <a:rPr lang="en-US" sz="2800" b="1" dirty="0" err="1" smtClean="0">
                <a:ln w="12700">
                  <a:solidFill>
                    <a:schemeClr val="bg1">
                      <a:lumMod val="95000"/>
                      <a:lumOff val="5000"/>
                    </a:schemeClr>
                  </a:solidFill>
                  <a:prstDash val="solid"/>
                </a:ln>
                <a:solidFill>
                  <a:schemeClr val="accent2">
                    <a:lumMod val="75000"/>
                  </a:schemeClr>
                </a:solidFill>
                <a:latin typeface="Century" pitchFamily="18" charset="0"/>
              </a:rPr>
              <a:t>RSMo</a:t>
            </a:r>
            <a:r>
              <a:rPr lang="en-US" sz="2800" b="1" dirty="0" smtClean="0">
                <a:ln w="12700">
                  <a:solidFill>
                    <a:schemeClr val="bg1">
                      <a:lumMod val="95000"/>
                      <a:lumOff val="5000"/>
                    </a:schemeClr>
                  </a:solidFill>
                  <a:prstDash val="solid"/>
                </a:ln>
                <a:solidFill>
                  <a:schemeClr val="accent2">
                    <a:lumMod val="75000"/>
                  </a:schemeClr>
                </a:solidFill>
                <a:latin typeface="Century" pitchFamily="18" charset="0"/>
              </a:rPr>
              <a:t>. Crimes against Persons) </a:t>
            </a:r>
            <a:endParaRPr lang="en-US" b="1" dirty="0" smtClean="0">
              <a:ln w="12700">
                <a:solidFill>
                  <a:schemeClr val="bg1">
                    <a:lumMod val="95000"/>
                    <a:lumOff val="5000"/>
                  </a:schemeClr>
                </a:solidFill>
                <a:prstDash val="solid"/>
              </a:ln>
              <a:solidFill>
                <a:schemeClr val="accent2">
                  <a:lumMod val="75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304800"/>
            <a:ext cx="9144000" cy="6553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solidFill>
                  <a:schemeClr val="accent5">
                    <a:lumMod val="50000"/>
                  </a:schemeClr>
                </a:solidFill>
              </a:rPr>
              <a:t> </a:t>
            </a:r>
          </a:p>
          <a:p>
            <a:r>
              <a:rPr lang="en-US" sz="3600" b="1" dirty="0" smtClean="0">
                <a:ln w="18000">
                  <a:solidFill>
                    <a:schemeClr val="bg1"/>
                  </a:solidFill>
                  <a:prstDash val="solid"/>
                  <a:miter lim="800000"/>
                </a:ln>
                <a:solidFill>
                  <a:srgbClr val="962A68"/>
                </a:solidFill>
                <a:effectLst>
                  <a:outerShdw blurRad="25500" dist="23000" dir="7020000" algn="tl">
                    <a:srgbClr val="000000">
                      <a:alpha val="50000"/>
                    </a:srgbClr>
                  </a:outerShdw>
                </a:effectLst>
                <a:latin typeface="Century" pitchFamily="18" charset="0"/>
              </a:rPr>
              <a:t>Human Trafficking</a:t>
            </a:r>
          </a:p>
          <a:p>
            <a:endParaRPr lang="en-US" sz="1050" dirty="0" smtClean="0">
              <a:ln>
                <a:solidFill>
                  <a:schemeClr val="bg1"/>
                </a:solidFill>
              </a:ln>
              <a:solidFill>
                <a:schemeClr val="accent6">
                  <a:lumMod val="25000"/>
                </a:schemeClr>
              </a:solidFill>
              <a:latin typeface="Century" pitchFamily="18" charset="0"/>
            </a:endParaRPr>
          </a:p>
          <a:p>
            <a:r>
              <a:rPr lang="en-US" sz="2800" b="1" dirty="0" smtClean="0">
                <a:ln w="12700">
                  <a:solidFill>
                    <a:schemeClr val="bg1"/>
                  </a:solidFill>
                  <a:prstDash val="solid"/>
                </a:ln>
                <a:solidFill>
                  <a:schemeClr val="bg2">
                    <a:lumMod val="75000"/>
                  </a:schemeClr>
                </a:solidFill>
                <a:effectLst>
                  <a:outerShdw blurRad="41275" dist="20320" dir="1800000" algn="tl" rotWithShape="0">
                    <a:srgbClr val="000000">
                      <a:alpha val="40000"/>
                    </a:srgbClr>
                  </a:outerShdw>
                </a:effectLst>
                <a:latin typeface="Century" pitchFamily="18" charset="0"/>
              </a:rPr>
              <a:t>Involves a victim of any of the following offenses: </a:t>
            </a:r>
          </a:p>
          <a:p>
            <a:pPr marL="854075" indent="-454025">
              <a:buFont typeface="Wingdings" pitchFamily="2" charset="2"/>
              <a:buChar char="q"/>
            </a:pPr>
            <a:r>
              <a:rPr lang="en-US" sz="28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Abuse through forced labor</a:t>
            </a:r>
          </a:p>
          <a:p>
            <a:pPr marL="854075" indent="-454025">
              <a:buFont typeface="Wingdings" pitchFamily="2" charset="2"/>
              <a:buChar char="q"/>
            </a:pPr>
            <a:endParaRPr lang="en-US" sz="14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r>
              <a:rPr lang="en-US" sz="28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Trafficking for the purpose of slavery, involuntary servitude,  peonage, or forced labor </a:t>
            </a:r>
          </a:p>
          <a:p>
            <a:pPr marL="854075" indent="-454025">
              <a:buFont typeface="Wingdings" pitchFamily="2" charset="2"/>
              <a:buChar char="q"/>
            </a:pPr>
            <a:endParaRPr lang="en-US" sz="11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r>
              <a:rPr lang="en-US" sz="28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Sexual trafficking of a child or for the purposes of sexual exploitation </a:t>
            </a:r>
          </a:p>
          <a:p>
            <a:pPr marL="854075" indent="-454025">
              <a:buFont typeface="Wingdings" pitchFamily="2" charset="2"/>
              <a:buChar char="q"/>
            </a:pPr>
            <a:endParaRPr lang="en-US" sz="12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endParaRPr lang="en-US" sz="1400" b="1" dirty="0" smtClean="0">
              <a:ln w="12700">
                <a:solidFill>
                  <a:schemeClr val="bg1"/>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r>
              <a:rPr lang="en-US" sz="2800" dirty="0" smtClean="0">
                <a:ln>
                  <a:solidFill>
                    <a:schemeClr val="bg1"/>
                  </a:solidFill>
                </a:ln>
                <a:solidFill>
                  <a:srgbClr val="962A68"/>
                </a:solidFill>
                <a:latin typeface="Century" pitchFamily="18" charset="0"/>
              </a:rPr>
              <a:t>(See Sections 566.200, 566.203, 566.206, 566.209, 566.212, or 566.213 </a:t>
            </a:r>
            <a:r>
              <a:rPr lang="en-US" sz="2800" dirty="0" err="1" smtClean="0">
                <a:ln>
                  <a:solidFill>
                    <a:schemeClr val="bg1"/>
                  </a:solidFill>
                </a:ln>
                <a:solidFill>
                  <a:srgbClr val="962A68"/>
                </a:solidFill>
                <a:latin typeface="Century" pitchFamily="18" charset="0"/>
              </a:rPr>
              <a:t>RSMo</a:t>
            </a:r>
            <a:r>
              <a:rPr lang="en-US" sz="2800" dirty="0" smtClean="0">
                <a:ln>
                  <a:solidFill>
                    <a:schemeClr val="bg1"/>
                  </a:solidFill>
                </a:ln>
                <a:solidFill>
                  <a:srgbClr val="962A68"/>
                </a:solidFill>
                <a:latin typeface="Century" pitchFamily="18" charset="0"/>
              </a:rPr>
              <a:t>.) </a:t>
            </a:r>
            <a:endParaRPr lang="en-US" sz="2800" b="1" dirty="0" smtClean="0">
              <a:ln>
                <a:solidFill>
                  <a:schemeClr val="bg1"/>
                </a:solidFill>
              </a:ln>
              <a:solidFill>
                <a:srgbClr val="962A68"/>
              </a:solidFill>
              <a:effectLst>
                <a:outerShdw blurRad="41275" dist="20320" dir="1800000" algn="tl" rotWithShape="0">
                  <a:srgbClr val="000000">
                    <a:alpha val="40000"/>
                  </a:srgbClr>
                </a:outerShdw>
              </a:effectLst>
              <a:latin typeface="Century" pitchFamily="18" charset="0"/>
            </a:endParaRPr>
          </a:p>
          <a:p>
            <a:r>
              <a:rPr lang="en-US" sz="2000" dirty="0" smtClean="0">
                <a:ln>
                  <a:solidFill>
                    <a:schemeClr val="tx2">
                      <a:lumMod val="50000"/>
                    </a:schemeClr>
                  </a:solidFill>
                </a:ln>
                <a:solidFill>
                  <a:srgbClr val="962A68"/>
                </a:solidFill>
                <a:latin typeface="Century" pitchFamily="18" charset="0"/>
              </a:rPr>
              <a:t> </a:t>
            </a:r>
            <a:endParaRPr lang="en-US" sz="2400" dirty="0" smtClean="0">
              <a:ln>
                <a:solidFill>
                  <a:schemeClr val="tx2">
                    <a:lumMod val="50000"/>
                  </a:schemeClr>
                </a:solidFill>
              </a:ln>
              <a:solidFill>
                <a:srgbClr val="962A68"/>
              </a:solidFill>
              <a:latin typeface="Century" pitchFamily="18" charset="0"/>
            </a:endParaRPr>
          </a:p>
          <a:p>
            <a:pPr algn="ctr"/>
            <a:endParaRPr lang="en-US" sz="1600" dirty="0">
              <a:solidFill>
                <a:schemeClr val="accent5">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ppt_y"/>
                                          </p:val>
                                        </p:tav>
                                        <p:tav tm="100000">
                                          <p:val>
                                            <p:strVal val="#ppt_y"/>
                                          </p:val>
                                        </p:tav>
                                      </p:tavLst>
                                    </p:anim>
                                  </p:childTnLst>
                                </p:cTn>
                              </p:par>
                              <p:par>
                                <p:cTn id="29" presetID="10" presetClass="entr" presetSubtype="0"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1600" y="685800"/>
            <a:ext cx="8788400" cy="6172200"/>
          </a:xfrm>
          <a:prstGeom prst="roundRect">
            <a:avLst/>
          </a:prstGeom>
          <a:ln>
            <a:solidFill>
              <a:srgbClr val="7030A0"/>
            </a:solidFill>
          </a:ln>
        </p:spPr>
        <p:style>
          <a:lnRef idx="1">
            <a:schemeClr val="accent5"/>
          </a:lnRef>
          <a:fillRef idx="2">
            <a:schemeClr val="accent5"/>
          </a:fillRef>
          <a:effectRef idx="1">
            <a:schemeClr val="accent5"/>
          </a:effectRef>
          <a:fontRef idx="minor">
            <a:schemeClr val="dk1"/>
          </a:fontRef>
        </p:style>
        <p:txBody>
          <a:bodyPr wrap="square" rtlCol="0" anchor="ctr">
            <a:noAutofit/>
          </a:bodyPr>
          <a:lstStyle/>
          <a:p>
            <a:endParaRPr lang="en-US" b="1" dirty="0" smtClean="0">
              <a:ln w="1905"/>
              <a:solidFill>
                <a:schemeClr val="accent3">
                  <a:lumMod val="50000"/>
                </a:schemeClr>
              </a:solidFill>
              <a:effectLst>
                <a:innerShdw blurRad="69850" dist="43180" dir="5400000">
                  <a:srgbClr val="000000">
                    <a:alpha val="65000"/>
                  </a:srgbClr>
                </a:innerShdw>
              </a:effectLst>
              <a:latin typeface="Century Gothic" pitchFamily="34" charset="0"/>
            </a:endParaRPr>
          </a:p>
          <a:p>
            <a:r>
              <a:rPr lang="en-US" sz="2800" b="1" dirty="0" smtClean="0">
                <a:ln>
                  <a:solidFill>
                    <a:schemeClr val="bg1"/>
                  </a:solidFill>
                </a:ln>
                <a:solidFill>
                  <a:schemeClr val="accent1">
                    <a:lumMod val="50000"/>
                  </a:schemeClr>
                </a:solidFill>
                <a:latin typeface="Century" pitchFamily="18" charset="0"/>
              </a:rPr>
              <a:t>When a </a:t>
            </a:r>
            <a:r>
              <a:rPr lang="en-US" sz="2800" b="1" dirty="0" smtClean="0">
                <a:ln w="12700">
                  <a:solidFill>
                    <a:schemeClr val="bg1"/>
                  </a:solidFill>
                  <a:prstDash val="solid"/>
                </a:ln>
                <a:solidFill>
                  <a:srgbClr val="C00000"/>
                </a:solidFill>
                <a:effectLst>
                  <a:outerShdw blurRad="41275" dist="20320" dir="1800000" algn="tl" rotWithShape="0">
                    <a:srgbClr val="000000">
                      <a:alpha val="40000"/>
                    </a:srgbClr>
                  </a:outerShdw>
                </a:effectLst>
                <a:latin typeface="Century" pitchFamily="18" charset="0"/>
              </a:rPr>
              <a:t>CRITICAL EVENT </a:t>
            </a:r>
            <a:r>
              <a:rPr lang="en-US" sz="2800" b="1" dirty="0" smtClean="0">
                <a:ln>
                  <a:solidFill>
                    <a:schemeClr val="bg1"/>
                  </a:solidFill>
                </a:ln>
                <a:solidFill>
                  <a:schemeClr val="accent1">
                    <a:lumMod val="50000"/>
                  </a:schemeClr>
                </a:solidFill>
                <a:latin typeface="Century" pitchFamily="18" charset="0"/>
              </a:rPr>
              <a:t>or </a:t>
            </a:r>
            <a:r>
              <a:rPr lang="en-US" sz="2800" b="1" dirty="0" smtClean="0">
                <a:ln w="12700">
                  <a:solidFill>
                    <a:schemeClr val="bg1"/>
                  </a:solidFill>
                  <a:prstDash val="solid"/>
                </a:ln>
                <a:solidFill>
                  <a:srgbClr val="C00000"/>
                </a:solidFill>
                <a:effectLst>
                  <a:outerShdw blurRad="41275" dist="20320" dir="1800000" algn="tl" rotWithShape="0">
                    <a:srgbClr val="000000">
                      <a:alpha val="40000"/>
                    </a:srgbClr>
                  </a:outerShdw>
                </a:effectLst>
                <a:latin typeface="Century" pitchFamily="18" charset="0"/>
              </a:rPr>
              <a:t>OTHER </a:t>
            </a:r>
            <a:r>
              <a:rPr lang="en-US" sz="2800" b="1" dirty="0" smtClean="0">
                <a:ln>
                  <a:solidFill>
                    <a:schemeClr val="bg1"/>
                  </a:solidFill>
                </a:ln>
                <a:solidFill>
                  <a:schemeClr val="accent1">
                    <a:lumMod val="50000"/>
                  </a:schemeClr>
                </a:solidFill>
                <a:latin typeface="Century" pitchFamily="18" charset="0"/>
              </a:rPr>
              <a:t>event requiring response occurs: </a:t>
            </a:r>
          </a:p>
          <a:p>
            <a:pPr marL="514350" indent="-514350">
              <a:buFont typeface="+mj-lt"/>
              <a:buAutoNum type="arabicPeriod"/>
            </a:pPr>
            <a:r>
              <a:rPr lang="en-US" sz="2800" b="1" dirty="0" smtClean="0">
                <a:ln>
                  <a:solidFill>
                    <a:schemeClr val="bg1"/>
                  </a:solidFill>
                </a:ln>
                <a:solidFill>
                  <a:srgbClr val="660033"/>
                </a:solidFill>
                <a:latin typeface="Century" pitchFamily="18" charset="0"/>
              </a:rPr>
              <a:t>The supervisor will </a:t>
            </a:r>
            <a:r>
              <a:rPr lang="en-US" sz="2800" b="1" dirty="0" smtClean="0">
                <a:ln w="1905">
                  <a:solidFill>
                    <a:schemeClr val="bg1"/>
                  </a:solidFill>
                </a:ln>
                <a:solidFill>
                  <a:srgbClr val="660033"/>
                </a:solidFill>
                <a:effectLst>
                  <a:innerShdw blurRad="69850" dist="43180" dir="5400000">
                    <a:srgbClr val="000000">
                      <a:alpha val="65000"/>
                    </a:srgbClr>
                  </a:innerShdw>
                </a:effectLst>
                <a:latin typeface="Century" pitchFamily="18" charset="0"/>
              </a:rPr>
              <a:t>notify appropriate management/regional staff ;</a:t>
            </a:r>
          </a:p>
          <a:p>
            <a:pPr marL="514350" indent="-514350">
              <a:buFont typeface="+mj-lt"/>
              <a:buAutoNum type="arabicPeriod"/>
            </a:pPr>
            <a:endParaRPr lang="en-US" sz="1000" b="1" dirty="0" smtClean="0">
              <a:ln w="1905">
                <a:solidFill>
                  <a:schemeClr val="bg1"/>
                </a:solidFill>
              </a:ln>
              <a:solidFill>
                <a:srgbClr val="660033"/>
              </a:solidFill>
              <a:effectLst>
                <a:innerShdw blurRad="69850" dist="43180" dir="5400000">
                  <a:srgbClr val="000000">
                    <a:alpha val="65000"/>
                  </a:srgbClr>
                </a:innerShdw>
              </a:effectLst>
              <a:latin typeface="Century" pitchFamily="18" charset="0"/>
            </a:endParaRPr>
          </a:p>
          <a:p>
            <a:pPr marL="514350" indent="-514350">
              <a:buFont typeface="+mj-lt"/>
              <a:buAutoNum type="arabicPeriod"/>
            </a:pPr>
            <a:r>
              <a:rPr lang="en-US" sz="2800" b="1" dirty="0" smtClean="0">
                <a:ln w="1905">
                  <a:solidFill>
                    <a:schemeClr val="bg1"/>
                  </a:solidFill>
                </a:ln>
                <a:solidFill>
                  <a:srgbClr val="660033"/>
                </a:solidFill>
                <a:effectLst>
                  <a:innerShdw blurRad="69850" dist="43180" dir="5400000">
                    <a:srgbClr val="000000">
                      <a:alpha val="65000"/>
                    </a:srgbClr>
                  </a:innerShdw>
                </a:effectLst>
                <a:latin typeface="Century" pitchFamily="18" charset="0"/>
              </a:rPr>
              <a:t>Management/regional staff will ensure CD Director/Designee is notified immediately;</a:t>
            </a:r>
          </a:p>
          <a:p>
            <a:pPr marL="457200" indent="-457200">
              <a:buFont typeface="+mj-lt"/>
              <a:buAutoNum type="arabicPeriod"/>
            </a:pPr>
            <a:endParaRPr lang="en-US" sz="1400" b="1" dirty="0" smtClean="0">
              <a:ln>
                <a:solidFill>
                  <a:schemeClr val="bg1"/>
                </a:solidFill>
              </a:ln>
              <a:solidFill>
                <a:srgbClr val="660033"/>
              </a:solidFill>
              <a:latin typeface="Century" pitchFamily="18" charset="0"/>
            </a:endParaRPr>
          </a:p>
          <a:p>
            <a:pPr marL="457200" indent="-457200">
              <a:buFont typeface="+mj-lt"/>
              <a:buAutoNum type="arabicPeriod"/>
            </a:pPr>
            <a:r>
              <a:rPr lang="en-US" sz="2800" b="1" dirty="0" smtClean="0">
                <a:ln>
                  <a:solidFill>
                    <a:schemeClr val="bg1"/>
                  </a:solidFill>
                </a:ln>
                <a:solidFill>
                  <a:srgbClr val="660033"/>
                </a:solidFill>
                <a:latin typeface="Century" pitchFamily="18" charset="0"/>
              </a:rPr>
              <a:t>Supervisor will review and submit a CS-23 to Central Office and CC the Circuit Manager and Regional Director via email at: </a:t>
            </a:r>
          </a:p>
          <a:p>
            <a:endParaRPr lang="en-US" sz="1050" b="1" dirty="0" smtClean="0">
              <a:ln>
                <a:solidFill>
                  <a:schemeClr val="bg1"/>
                </a:solidFill>
              </a:ln>
              <a:solidFill>
                <a:schemeClr val="accent4">
                  <a:lumMod val="75000"/>
                </a:schemeClr>
              </a:solidFill>
              <a:latin typeface="Century" pitchFamily="18" charset="0"/>
            </a:endParaRPr>
          </a:p>
          <a:p>
            <a:pPr algn="ctr"/>
            <a:r>
              <a:rPr lang="en-US" sz="2800" u="sng" dirty="0" smtClean="0">
                <a:ln w="12700">
                  <a:solidFill>
                    <a:schemeClr val="bg1"/>
                  </a:solidFill>
                  <a:prstDash val="solid"/>
                </a:ln>
                <a:solidFill>
                  <a:srgbClr val="C00000"/>
                </a:solidFill>
                <a:effectLst>
                  <a:outerShdw blurRad="41275" dist="20320" dir="1800000" algn="tl" rotWithShape="0">
                    <a:srgbClr val="000000">
                      <a:alpha val="40000"/>
                    </a:srgbClr>
                  </a:outerShdw>
                </a:effectLst>
                <a:latin typeface="Century" pitchFamily="18" charset="0"/>
                <a:cs typeface="Arial" pitchFamily="34" charset="0"/>
                <a:hlinkClick r:id="rId2"/>
              </a:rPr>
              <a:t>DSS.CD.CriticalEventReport@dss.mo.gov</a:t>
            </a:r>
          </a:p>
          <a:p>
            <a:endParaRPr lang="en-US" sz="1050" b="1" dirty="0" smtClean="0">
              <a:ln>
                <a:solidFill>
                  <a:schemeClr val="bg1"/>
                </a:solidFill>
              </a:ln>
              <a:solidFill>
                <a:schemeClr val="accent1">
                  <a:lumMod val="50000"/>
                </a:schemeClr>
              </a:solidFill>
              <a:latin typeface="Century" pitchFamily="18" charset="0"/>
            </a:endParaRPr>
          </a:p>
          <a:p>
            <a:pPr algn="ctr"/>
            <a:r>
              <a:rPr lang="en-US" sz="2800" b="1" dirty="0" smtClean="0">
                <a:ln>
                  <a:solidFill>
                    <a:schemeClr val="bg1"/>
                  </a:solidFill>
                </a:ln>
                <a:solidFill>
                  <a:srgbClr val="660033"/>
                </a:solidFill>
                <a:latin typeface="Century" pitchFamily="18" charset="0"/>
              </a:rPr>
              <a:t>If unable to access email, fax CS-23 form to:</a:t>
            </a:r>
          </a:p>
          <a:p>
            <a:pPr algn="ctr"/>
            <a:r>
              <a:rPr lang="en-US" sz="2800" b="1" dirty="0" smtClean="0">
                <a:ln>
                  <a:solidFill>
                    <a:schemeClr val="bg1"/>
                  </a:solidFill>
                </a:ln>
                <a:solidFill>
                  <a:srgbClr val="660033"/>
                </a:solidFill>
                <a:latin typeface="Century" pitchFamily="18" charset="0"/>
              </a:rPr>
              <a:t> 573-526-3971 </a:t>
            </a:r>
            <a:endParaRPr lang="en-US" sz="2800" b="1" u="sng" dirty="0" smtClean="0">
              <a:ln>
                <a:solidFill>
                  <a:schemeClr val="bg1"/>
                </a:solidFill>
              </a:ln>
              <a:solidFill>
                <a:srgbClr val="660033"/>
              </a:solidFill>
              <a:effectLst>
                <a:innerShdw blurRad="69850" dist="43180" dir="5400000">
                  <a:srgbClr val="000000">
                    <a:alpha val="65000"/>
                  </a:srgbClr>
                </a:innerShdw>
              </a:effectLst>
              <a:latin typeface="Century" pitchFamily="18" charset="0"/>
            </a:endParaRPr>
          </a:p>
          <a:p>
            <a:pPr algn="ctr"/>
            <a:endParaRPr lang="en-US" sz="2400" b="1" dirty="0" smtClean="0">
              <a:ln w="1905"/>
              <a:solidFill>
                <a:schemeClr val="accent3">
                  <a:lumMod val="75000"/>
                </a:schemeClr>
              </a:solidFill>
              <a:effectLst>
                <a:innerShdw blurRad="69850" dist="43180" dir="5400000">
                  <a:srgbClr val="000000">
                    <a:alpha val="65000"/>
                  </a:srgbClr>
                </a:innerShdw>
              </a:effectLst>
              <a:latin typeface="Century" pitchFamily="18" charset="0"/>
            </a:endParaRPr>
          </a:p>
        </p:txBody>
      </p:sp>
      <p:sp>
        <p:nvSpPr>
          <p:cNvPr id="5" name="Rounded Rectangle 4"/>
          <p:cNvSpPr/>
          <p:nvPr/>
        </p:nvSpPr>
        <p:spPr>
          <a:xfrm>
            <a:off x="152400" y="152400"/>
            <a:ext cx="86868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b="1" dirty="0" smtClean="0">
                <a:ln w="12700">
                  <a:solidFill>
                    <a:schemeClr val="bg1"/>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rPr>
              <a:t>CS-23 Time Frames</a:t>
            </a:r>
            <a:endParaRPr lang="en-US" sz="4000" b="1" dirty="0">
              <a:ln w="12700">
                <a:solidFill>
                  <a:schemeClr val="bg1"/>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25" presetClass="entr" presetSubtype="0" fill="hold" nodeType="after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 calcmode="lin" valueType="num">
                                      <p:cBhvr>
                                        <p:cTn id="36" dur="500" decel="50000" fill="hold">
                                          <p:stCondLst>
                                            <p:cond delay="0"/>
                                          </p:stCondLst>
                                        </p:cTn>
                                        <p:tgtEl>
                                          <p:spTgt spid="4">
                                            <p:txEl>
                                              <p:pRg st="8" end="8"/>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4">
                                            <p:txEl>
                                              <p:pRg st="8" end="8"/>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4">
                                            <p:txEl>
                                              <p:pRg st="8" end="8"/>
                                            </p:txEl>
                                          </p:spTgt>
                                        </p:tgtEl>
                                        <p:attrNameLst>
                                          <p:attrName>ppt_w</p:attrName>
                                        </p:attrNameLst>
                                      </p:cBhvr>
                                      <p:tavLst>
                                        <p:tav tm="0">
                                          <p:val>
                                            <p:strVal val="#ppt_w*.05"/>
                                          </p:val>
                                        </p:tav>
                                        <p:tav tm="100000">
                                          <p:val>
                                            <p:strVal val="#ppt_w"/>
                                          </p:val>
                                        </p:tav>
                                      </p:tavLst>
                                    </p:anim>
                                    <p:anim calcmode="lin" valueType="num">
                                      <p:cBhvr>
                                        <p:cTn id="39" dur="1000" fill="hold"/>
                                        <p:tgtEl>
                                          <p:spTgt spid="4">
                                            <p:txEl>
                                              <p:pRg st="8" end="8"/>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4">
                                            <p:txEl>
                                              <p:pRg st="8" end="8"/>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4">
                                            <p:txEl>
                                              <p:pRg st="8" end="8"/>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4">
                                            <p:txEl>
                                              <p:pRg st="8" end="8"/>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990600"/>
            <a:ext cx="9144000" cy="2895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fontAlgn="base">
              <a:spcBef>
                <a:spcPct val="0"/>
              </a:spcBef>
              <a:spcAft>
                <a:spcPct val="0"/>
              </a:spcAft>
            </a:pPr>
            <a:r>
              <a:rPr lang="en-US" sz="3200" b="1"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Categories A, B or C</a:t>
            </a:r>
          </a:p>
          <a:p>
            <a:pPr marL="914400" lvl="0" fontAlgn="base">
              <a:spcBef>
                <a:spcPct val="0"/>
              </a:spcBef>
              <a:spcAft>
                <a:spcPct val="0"/>
              </a:spcAft>
            </a:pP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Business hours - within 3 hours</a:t>
            </a:r>
            <a:endPar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914400" lvl="0" eaLnBrk="0" fontAlgn="base" hangingPunct="0">
              <a:spcBef>
                <a:spcPct val="0"/>
              </a:spcBef>
              <a:spcAft>
                <a:spcPct val="0"/>
              </a:spcAft>
            </a:pPr>
            <a:endParaRPr lang="en-US" sz="11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endParaRPr>
          </a:p>
          <a:p>
            <a:pPr marL="914400" lvl="0" eaLnBrk="0" fontAlgn="base" hangingPunct="0">
              <a:spcBef>
                <a:spcPct val="0"/>
              </a:spcBef>
              <a:spcAft>
                <a:spcPct val="0"/>
              </a:spcAft>
            </a:pP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After hours - by 10 a.m. the following business day</a:t>
            </a: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 </a:t>
            </a:r>
          </a:p>
        </p:txBody>
      </p:sp>
      <p:sp>
        <p:nvSpPr>
          <p:cNvPr id="5" name="Rounded Rectangle 4"/>
          <p:cNvSpPr/>
          <p:nvPr/>
        </p:nvSpPr>
        <p:spPr>
          <a:xfrm>
            <a:off x="0" y="0"/>
            <a:ext cx="4191000" cy="838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n-US" sz="4400" b="1" dirty="0" smtClean="0">
                <a:ln w="12700">
                  <a:solidFill>
                    <a:srgbClr val="962A68"/>
                  </a:solidFill>
                  <a:prstDash val="solid"/>
                </a:ln>
                <a:solidFill>
                  <a:srgbClr val="FF8585"/>
                </a:solidFill>
                <a:effectLst>
                  <a:outerShdw blurRad="41275" dist="20320" dir="1800000" algn="tl" rotWithShape="0">
                    <a:srgbClr val="000000">
                      <a:alpha val="40000"/>
                    </a:srgbClr>
                  </a:outerShdw>
                </a:effectLst>
                <a:latin typeface="Century" pitchFamily="18" charset="0"/>
              </a:rPr>
              <a:t>Initiate CS-23</a:t>
            </a:r>
            <a:endParaRPr lang="en-US" sz="4400" b="1" dirty="0">
              <a:ln w="12700">
                <a:solidFill>
                  <a:srgbClr val="962A68"/>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p:txBody>
      </p:sp>
      <p:sp>
        <p:nvSpPr>
          <p:cNvPr id="10" name="Rounded Rectangle 9"/>
          <p:cNvSpPr/>
          <p:nvPr/>
        </p:nvSpPr>
        <p:spPr>
          <a:xfrm>
            <a:off x="0" y="3962400"/>
            <a:ext cx="9144000" cy="2895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3600" b="1" dirty="0" smtClean="0">
                <a:ln w="12700">
                  <a:solidFill>
                    <a:schemeClr val="accent2">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Category D or E</a:t>
            </a:r>
          </a:p>
          <a:p>
            <a:pPr marL="973138"/>
            <a:r>
              <a:rPr lang="en-US" sz="3600" b="1" dirty="0" smtClean="0">
                <a:ln w="12700">
                  <a:solidFill>
                    <a:schemeClr val="accent2">
                      <a:lumMod val="50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rPr>
              <a:t>Within one business day, unless media involved (refer to A, B, C timeframes)</a:t>
            </a:r>
            <a:endParaRPr lang="en-US" sz="3600" b="1" dirty="0">
              <a:ln w="12700">
                <a:solidFill>
                  <a:schemeClr val="accent2">
                    <a:lumMod val="50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0650" y="1295400"/>
            <a:ext cx="8750300" cy="5181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Complete the CS-23;</a:t>
            </a:r>
          </a:p>
          <a:p>
            <a:pPr marL="466725" indent="-466725">
              <a:buFont typeface="Wingdings" pitchFamily="2" charset="2"/>
              <a:buChar char="q"/>
            </a:pPr>
            <a:endParaRPr lang="en-US" sz="14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Conduct CA/N system check on all persons associated with the event; </a:t>
            </a:r>
          </a:p>
          <a:p>
            <a:pPr marL="466725" indent="-466725">
              <a:buFont typeface="Wingdings" pitchFamily="2" charset="2"/>
              <a:buChar char="q"/>
            </a:pPr>
            <a:endParaRPr lang="en-US" sz="1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Include available information from other counties or states; and </a:t>
            </a:r>
          </a:p>
          <a:p>
            <a:pPr marL="466725" indent="-466725">
              <a:buFont typeface="Wingdings" pitchFamily="2" charset="2"/>
              <a:buChar char="q"/>
            </a:pPr>
            <a:endParaRPr lang="en-US" sz="1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Send updated CS-23 to Central Office as new/pertinent information becomes available.</a:t>
            </a:r>
          </a:p>
          <a:p>
            <a:pPr marL="466725" indent="-466725">
              <a:buFont typeface="Wingdings" pitchFamily="2" charset="2"/>
              <a:buChar char="q"/>
            </a:pPr>
            <a:endParaRPr lang="en-US" sz="900" b="1" dirty="0" smtClean="0">
              <a:ln w="1905"/>
              <a:solidFill>
                <a:schemeClr val="accent5">
                  <a:lumMod val="75000"/>
                </a:schemeClr>
              </a:solidFill>
              <a:effectLst>
                <a:innerShdw blurRad="69850" dist="43180" dir="5400000">
                  <a:srgbClr val="000000">
                    <a:alpha val="65000"/>
                  </a:srgbClr>
                </a:innerShdw>
              </a:effectLst>
            </a:endParaRPr>
          </a:p>
        </p:txBody>
      </p:sp>
      <p:sp>
        <p:nvSpPr>
          <p:cNvPr id="5" name="Rectangle 4"/>
          <p:cNvSpPr/>
          <p:nvPr/>
        </p:nvSpPr>
        <p:spPr>
          <a:xfrm>
            <a:off x="1295400" y="0"/>
            <a:ext cx="5867400" cy="830997"/>
          </a:xfrm>
          <a:prstGeom prst="rect">
            <a:avLst/>
          </a:prstGeom>
        </p:spPr>
        <p:txBody>
          <a:bodyPr wrap="square">
            <a:spAutoFit/>
          </a:bodyPr>
          <a:lstStyle/>
          <a:p>
            <a:pPr algn="ctr"/>
            <a:r>
              <a:rPr lang="en-US" sz="4800" b="1" dirty="0" smtClean="0">
                <a:ln w="12700">
                  <a:solidFill>
                    <a:schemeClr val="bg1"/>
                  </a:solidFill>
                  <a:prstDash val="solid"/>
                </a:ln>
                <a:solidFill>
                  <a:schemeClr val="accent1"/>
                </a:solidFill>
                <a:effectLst>
                  <a:outerShdw blurRad="41275" dist="20320" dir="1800000" algn="tl" rotWithShape="0">
                    <a:srgbClr val="000000">
                      <a:alpha val="40000"/>
                    </a:srgbClr>
                  </a:outerShdw>
                </a:effectLst>
                <a:latin typeface="Century" pitchFamily="18" charset="0"/>
              </a:rPr>
              <a:t>CS-23 Procedure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 calcmode="lin" valueType="num">
                                      <p:cBhvr additive="base">
                                        <p:cTn id="10"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1" dur="500" fill="hold"/>
                                        <p:tgtEl>
                                          <p:spTgt spid="4">
                                            <p:bg/>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4" fill="hold"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2" presetClass="entr" presetSubtype="4" fill="hold" nodeType="after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nodeType="after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 calcmode="lin" valueType="num">
                                      <p:cBhvr additive="base">
                                        <p:cTn id="30"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0" y="914400"/>
            <a:ext cx="8763000" cy="5943600"/>
          </a:xfrm>
          <a:prstGeom prst="roundRect">
            <a:avLst/>
          </a:prstGeom>
          <a:effectLst>
            <a:glow rad="228600">
              <a:schemeClr val="accent4">
                <a:satMod val="175000"/>
                <a:alpha val="40000"/>
              </a:schemeClr>
            </a:glow>
            <a:outerShdw blurRad="50800" dist="38100" dir="18900000" algn="bl" rotWithShape="0">
              <a:prstClr val="black">
                <a:alpha val="40000"/>
              </a:prstClr>
            </a:outerShdw>
          </a:effectLst>
          <a:scene3d>
            <a:camera prst="perspectiveLeft"/>
            <a:lightRig rig="threePt" dir="t"/>
          </a:scene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Oval 6"/>
          <p:cNvSpPr/>
          <p:nvPr/>
        </p:nvSpPr>
        <p:spPr>
          <a:xfrm>
            <a:off x="3048000" y="1143000"/>
            <a:ext cx="4800600" cy="5715000"/>
          </a:xfrm>
          <a:prstGeom prst="ellipse">
            <a:avLst/>
          </a:prstGeom>
          <a:ln w="76200">
            <a:solidFill>
              <a:schemeClr val="accent5">
                <a:lumMod val="75000"/>
              </a:schemeClr>
            </a:solidFill>
          </a:ln>
          <a:effectLst>
            <a:glow rad="228600">
              <a:schemeClr val="accent1">
                <a:satMod val="175000"/>
                <a:alpha val="40000"/>
              </a:schemeClr>
            </a:glow>
            <a:innerShdw blurRad="63500" dist="50800" dir="2700000">
              <a:prstClr val="black">
                <a:alpha val="50000"/>
              </a:prstClr>
            </a:innerShdw>
            <a:reflection blurRad="6350" stA="50000" endA="300" endPos="55500" dist="50800" dir="5400000" sy="-100000" algn="bl" rotWithShape="0"/>
          </a:effectLst>
          <a:scene3d>
            <a:camera prst="perspectiveLeft"/>
            <a:lightRig rig="threePt" dir="t"/>
          </a:scene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Rounded Rectangle 4"/>
          <p:cNvSpPr/>
          <p:nvPr/>
        </p:nvSpPr>
        <p:spPr>
          <a:xfrm>
            <a:off x="0" y="228600"/>
            <a:ext cx="8458200" cy="2133600"/>
          </a:xfrm>
          <a:prstGeom prst="roundRect">
            <a:avLst/>
          </a:prstGeom>
          <a:effectLst>
            <a:glow rad="228600">
              <a:schemeClr val="accent1">
                <a:satMod val="175000"/>
                <a:alpha val="40000"/>
              </a:schemeClr>
            </a:glow>
            <a:outerShdw blurRad="50800" dist="38100" dir="16200000" rotWithShape="0">
              <a:prstClr val="black">
                <a:alpha val="40000"/>
              </a:prstClr>
            </a:outerShdw>
            <a:reflection blurRad="6350" stA="50000" endA="300" endPos="55500" dist="50800" dir="5400000" sy="-100000" algn="bl" rotWithShape="0"/>
          </a:effectLst>
          <a:scene3d>
            <a:camera prst="perspectiveHeroicExtremeLeftFacing"/>
            <a:lightRig rig="threePt" dir="t">
              <a:rot lat="0" lon="0" rev="1200000"/>
            </a:lightRig>
          </a:scene3d>
          <a:sp3d>
            <a:bevelT w="63500" h="25400" prst="relaxedInset"/>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6000" b="1" dirty="0" smtClean="0">
                <a:ln w="1905"/>
                <a:solidFill>
                  <a:srgbClr val="962A68"/>
                </a:solidFill>
                <a:effectLst>
                  <a:innerShdw blurRad="69850" dist="43180" dir="5400000">
                    <a:srgbClr val="000000">
                      <a:alpha val="65000"/>
                    </a:srgbClr>
                  </a:innerShdw>
                </a:effectLst>
                <a:latin typeface="Century" pitchFamily="18" charset="0"/>
              </a:rPr>
              <a:t>Critical Event Tool Kit</a:t>
            </a:r>
            <a:endParaRPr lang="en-US" sz="6000" b="1" dirty="0">
              <a:ln w="1905"/>
              <a:solidFill>
                <a:srgbClr val="962A68"/>
              </a:solidFill>
              <a:effectLst>
                <a:innerShdw blurRad="69850" dist="43180" dir="5400000">
                  <a:srgbClr val="000000">
                    <a:alpha val="65000"/>
                  </a:srgbClr>
                </a:innerShdw>
              </a:effectLst>
              <a:latin typeface="Century"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381000" y="1600199"/>
            <a:ext cx="6102733" cy="5257801"/>
          </a:xfrm>
          <a:prstGeom prst="rect">
            <a:avLst/>
          </a:prstGeom>
          <a:noFill/>
          <a:ln w="9525">
            <a:noFill/>
            <a:miter lim="800000"/>
            <a:headEnd/>
            <a:tailEnd/>
          </a:ln>
          <a:effectLst>
            <a:glow rad="228600">
              <a:schemeClr val="accent1">
                <a:satMod val="175000"/>
                <a:alpha val="40000"/>
              </a:schemeClr>
            </a:glow>
            <a:reflection blurRad="6350" stA="50000" endA="300" endPos="55000" dir="5400000" sy="-100000" algn="bl" rotWithShape="0"/>
          </a:effectLst>
        </p:spPr>
      </p:pic>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050648"/>
            <a:ext cx="8534400" cy="381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4400" b="1" dirty="0" smtClean="0">
                <a:ln w="1905">
                  <a:solidFill>
                    <a:schemeClr val="tx2">
                      <a:lumMod val="50000"/>
                    </a:schemeClr>
                  </a:solidFill>
                </a:ln>
                <a:solidFill>
                  <a:schemeClr val="accent1">
                    <a:lumMod val="75000"/>
                  </a:schemeClr>
                </a:solidFill>
                <a:effectLst>
                  <a:innerShdw blurRad="69850" dist="43180" dir="5400000">
                    <a:srgbClr val="000000">
                      <a:alpha val="65000"/>
                    </a:srgbClr>
                  </a:innerShdw>
                </a:effectLst>
                <a:latin typeface="Century" pitchFamily="18" charset="0"/>
              </a:rPr>
              <a:t>A collection of tools used to guide a critical event reviewer through the case review process in response to critical events.</a:t>
            </a:r>
            <a:endParaRPr lang="en-US" sz="4400" b="1" dirty="0">
              <a:ln w="1905">
                <a:solidFill>
                  <a:schemeClr val="tx2">
                    <a:lumMod val="50000"/>
                  </a:schemeClr>
                </a:solidFill>
              </a:ln>
              <a:solidFill>
                <a:schemeClr val="accent1">
                  <a:lumMod val="75000"/>
                </a:schemeClr>
              </a:solidFill>
              <a:effectLst>
                <a:innerShdw blurRad="69850" dist="43180" dir="5400000">
                  <a:srgbClr val="000000">
                    <a:alpha val="65000"/>
                  </a:srgbClr>
                </a:innerShdw>
              </a:effectLst>
              <a:latin typeface="Century" pitchFamily="18" charset="0"/>
            </a:endParaRPr>
          </a:p>
        </p:txBody>
      </p:sp>
      <p:sp>
        <p:nvSpPr>
          <p:cNvPr id="6" name="Rounded Rectangle 5"/>
          <p:cNvSpPr/>
          <p:nvPr/>
        </p:nvSpPr>
        <p:spPr>
          <a:xfrm>
            <a:off x="304800" y="304800"/>
            <a:ext cx="8382000" cy="1524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What is the </a:t>
            </a:r>
          </a:p>
          <a:p>
            <a:pPr algn="ctr"/>
            <a:r>
              <a:rPr lang="en-US" sz="4400" b="1" dirty="0" smtClean="0">
                <a:ln w="1905"/>
                <a:solidFill>
                  <a:srgbClr val="C00000"/>
                </a:solidFill>
                <a:effectLst>
                  <a:innerShdw blurRad="69850" dist="43180" dir="5400000">
                    <a:srgbClr val="000000">
                      <a:alpha val="65000"/>
                    </a:srgbClr>
                  </a:innerShdw>
                </a:effectLst>
                <a:latin typeface="Century" pitchFamily="18" charset="0"/>
              </a:rPr>
              <a:t>Critical Event Tool Kit</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50" decel="50000" fill="hold">
                                          <p:stCondLst>
                                            <p:cond delay="0"/>
                                          </p:stCondLst>
                                        </p:cTn>
                                        <p:tgtEl>
                                          <p:spTgt spid="4">
                                            <p:bg/>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4">
                                            <p:bg/>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4">
                                            <p:bg/>
                                          </p:spTgt>
                                        </p:tgtEl>
                                        <p:attrNameLst>
                                          <p:attrName>ppt_w</p:attrName>
                                        </p:attrNameLst>
                                      </p:cBhvr>
                                      <p:tavLst>
                                        <p:tav tm="0">
                                          <p:val>
                                            <p:strVal val="#ppt_w*.05"/>
                                          </p:val>
                                        </p:tav>
                                        <p:tav tm="100000">
                                          <p:val>
                                            <p:strVal val="#ppt_w"/>
                                          </p:val>
                                        </p:tav>
                                      </p:tavLst>
                                    </p:anim>
                                    <p:anim calcmode="lin" valueType="num">
                                      <p:cBhvr>
                                        <p:cTn id="10" dur="500" fill="hold"/>
                                        <p:tgtEl>
                                          <p:spTgt spid="4">
                                            <p:bg/>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4">
                                            <p:bg/>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4">
                                            <p:bg/>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4">
                                            <p:bg/>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4">
                                            <p:bg/>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p:cTn id="17" dur="25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18" dur="25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19" dur="250" accel="50000" fill="hold">
                                          <p:stCondLst>
                                            <p:cond delay="25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20" dur="5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21" dur="25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22" dur="25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23" dur="250" accel="50000" fill="hold">
                                          <p:stCondLst>
                                            <p:cond delay="25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4" dur="5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47650" y="1143000"/>
            <a:ext cx="8496300" cy="8382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prstTxWarp prst="textCanUp">
              <a:avLst/>
            </a:prstTxWarp>
          </a:bodyPr>
          <a:lstStyle/>
          <a:p>
            <a:pPr algn="ctr"/>
            <a:r>
              <a:rPr lang="en-US" sz="800" b="1" dirty="0" smtClean="0">
                <a:ln w="12700">
                  <a:solidFill>
                    <a:schemeClr val="bg1"/>
                  </a:solidFill>
                  <a:prstDash val="solid"/>
                </a:ln>
                <a:solidFill>
                  <a:srgbClr val="0070C0"/>
                </a:solidFill>
                <a:effectLst>
                  <a:outerShdw blurRad="41275" dist="20320" dir="1800000" algn="tl" rotWithShape="0">
                    <a:srgbClr val="000000">
                      <a:alpha val="40000"/>
                    </a:srgbClr>
                  </a:outerShdw>
                </a:effectLst>
                <a:latin typeface="Century" pitchFamily="18" charset="0"/>
              </a:rPr>
              <a:t>Critical Event Reviewers</a:t>
            </a:r>
            <a:endParaRPr lang="en-US" sz="800" b="1" dirty="0">
              <a:ln w="12700">
                <a:solidFill>
                  <a:schemeClr val="bg1"/>
                </a:solidFill>
                <a:prstDash val="solid"/>
              </a:ln>
              <a:solidFill>
                <a:srgbClr val="0070C0"/>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190500" y="2209800"/>
            <a:ext cx="8610600" cy="32004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prstTxWarp prst="textPlain">
              <a:avLst>
                <a:gd name="adj" fmla="val 50171"/>
              </a:avLst>
            </a:prstTxWarp>
          </a:bodyPr>
          <a:lstStyle/>
          <a:p>
            <a:pPr algn="ctr"/>
            <a:r>
              <a:rPr lang="en-US" sz="4000" dirty="0" smtClean="0">
                <a:ln w="12700">
                  <a:solidFill>
                    <a:schemeClr val="bg1"/>
                  </a:solidFill>
                  <a:prstDash val="solid"/>
                </a:ln>
                <a:solidFill>
                  <a:srgbClr val="F9B1E4"/>
                </a:solidFill>
                <a:effectLst>
                  <a:outerShdw blurRad="41275" dist="20320" dir="1800000" algn="tl" rotWithShape="0">
                    <a:srgbClr val="000000">
                      <a:alpha val="40000"/>
                    </a:srgbClr>
                  </a:outerShdw>
                </a:effectLst>
                <a:latin typeface="Century" pitchFamily="18" charset="0"/>
              </a:rPr>
              <a:t>Reviewer must not have supervisory responsibility for staff involved.</a:t>
            </a:r>
            <a:endParaRPr lang="en-US" sz="4000" dirty="0">
              <a:ln w="12700">
                <a:solidFill>
                  <a:schemeClr val="bg1"/>
                </a:solidFill>
                <a:prstDash val="solid"/>
              </a:ln>
              <a:solidFill>
                <a:srgbClr val="F9B1E4"/>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4"/>
                                        </p:tgtEl>
                                        <p:attrNameLst>
                                          <p:attrName>ppt_w</p:attrName>
                                        </p:attrNameLst>
                                      </p:cBhvr>
                                      <p:tavLst>
                                        <p:tav tm="0">
                                          <p:val>
                                            <p:strVal val="#ppt_w*.05"/>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4"/>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4"/>
                                        </p:tgtEl>
                                      </p:cBhvr>
                                    </p:animEffect>
                                  </p:childTnLst>
                                </p:cTn>
                              </p:par>
                            </p:childTnLst>
                          </p:cTn>
                        </p:par>
                        <p:par>
                          <p:cTn id="15" fill="hold">
                            <p:stCondLst>
                              <p:cond delay="500"/>
                            </p:stCondLst>
                            <p:childTnLst>
                              <p:par>
                                <p:cTn id="16" presetID="25"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25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9" dur="25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0" dur="250" accel="50000" fill="hold">
                                          <p:stCondLst>
                                            <p:cond delay="250"/>
                                          </p:stCondLst>
                                        </p:cTn>
                                        <p:tgtEl>
                                          <p:spTgt spid="5"/>
                                        </p:tgtEl>
                                        <p:attrNameLst>
                                          <p:attrName>ppt_w</p:attrName>
                                        </p:attrNameLst>
                                      </p:cBhvr>
                                      <p:tavLst>
                                        <p:tav tm="0">
                                          <p:val>
                                            <p:strVal val="#ppt_w*.05"/>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anim calcmode="lin" valueType="num">
                                      <p:cBhvr>
                                        <p:cTn id="22" dur="25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3" dur="25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4" dur="250" accel="50000" fill="hold">
                                          <p:stCondLst>
                                            <p:cond delay="250"/>
                                          </p:stCondLst>
                                        </p:cTn>
                                        <p:tgtEl>
                                          <p:spTgt spid="5"/>
                                        </p:tgtEl>
                                        <p:attrNameLst>
                                          <p:attrName>ppt_y</p:attrName>
                                        </p:attrNameLst>
                                      </p:cBhvr>
                                      <p:tavLst>
                                        <p:tav tm="0">
                                          <p:val>
                                            <p:strVal val="#ppt_y+.1"/>
                                          </p:val>
                                        </p:tav>
                                        <p:tav tm="100000">
                                          <p:val>
                                            <p:strVal val="#ppt_y"/>
                                          </p:val>
                                        </p:tav>
                                      </p:tavLst>
                                    </p:anim>
                                    <p:animEffect transition="in" filter="fade">
                                      <p:cBhvr>
                                        <p:cTn id="25" dur="5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1295400"/>
            <a:ext cx="8382000" cy="1752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b="1" dirty="0" smtClean="0">
                <a:ln w="12700">
                  <a:solidFill>
                    <a:srgbClr val="1F255B"/>
                  </a:solidFill>
                  <a:prstDash val="solid"/>
                </a:ln>
                <a:solidFill>
                  <a:srgbClr val="7030A0"/>
                </a:solidFill>
                <a:effectLst>
                  <a:outerShdw blurRad="41275" dist="20320" dir="1800000" algn="tl" rotWithShape="0">
                    <a:srgbClr val="000000">
                      <a:alpha val="40000"/>
                    </a:srgbClr>
                  </a:outerShdw>
                </a:effectLst>
                <a:latin typeface="Century" pitchFamily="18" charset="0"/>
              </a:rPr>
              <a:t>Category A and B</a:t>
            </a:r>
          </a:p>
          <a:p>
            <a:r>
              <a:rPr lang="en-US" sz="3200" b="1" dirty="0" smtClean="0">
                <a:ln w="12700">
                  <a:solidFill>
                    <a:srgbClr val="1F255B"/>
                  </a:solidFill>
                  <a:prstDash val="solid"/>
                </a:ln>
                <a:solidFill>
                  <a:schemeClr val="accent3">
                    <a:lumMod val="50000"/>
                  </a:schemeClr>
                </a:solidFill>
                <a:effectLst>
                  <a:outerShdw blurRad="41275" dist="20320" dir="1800000" algn="tl" rotWithShape="0">
                    <a:srgbClr val="000000">
                      <a:alpha val="40000"/>
                    </a:srgbClr>
                  </a:outerShdw>
                </a:effectLst>
                <a:latin typeface="Century" pitchFamily="18" charset="0"/>
              </a:rPr>
              <a:t>Reviewer internal to the region of the critical event</a:t>
            </a:r>
          </a:p>
          <a:p>
            <a:endParaRPr lang="en-US" sz="1400" b="1" dirty="0" smtClean="0">
              <a:ln w="12700">
                <a:solidFill>
                  <a:srgbClr val="1F255B"/>
                </a:solidFill>
                <a:prstDash val="solid"/>
              </a:ln>
              <a:solidFill>
                <a:schemeClr val="bg2">
                  <a:lumMod val="90000"/>
                </a:schemeClr>
              </a:solidFill>
              <a:effectLst>
                <a:outerShdw blurRad="41275" dist="20320" dir="1800000" algn="tl" rotWithShape="0">
                  <a:srgbClr val="000000">
                    <a:alpha val="40000"/>
                  </a:srgbClr>
                </a:outerShdw>
              </a:effectLst>
              <a:latin typeface="Century" pitchFamily="18" charset="0"/>
            </a:endParaRPr>
          </a:p>
          <a:p>
            <a:pPr lvl="0"/>
            <a:endParaRPr lang="en-US" sz="1050" b="1" dirty="0" smtClean="0">
              <a:ln w="12700">
                <a:solidFill>
                  <a:srgbClr val="1F255B"/>
                </a:solidFill>
                <a:prstDash val="solid"/>
              </a:ln>
              <a:solidFill>
                <a:schemeClr val="bg2">
                  <a:lumMod val="90000"/>
                </a:schemeClr>
              </a:solidFill>
              <a:effectLst>
                <a:outerShdw blurRad="41275" dist="20320" dir="1800000" algn="tl" rotWithShape="0">
                  <a:srgbClr val="000000">
                    <a:alpha val="40000"/>
                  </a:srgbClr>
                </a:outerShdw>
              </a:effectLst>
              <a:latin typeface="Century" pitchFamily="18" charset="0"/>
            </a:endParaRPr>
          </a:p>
        </p:txBody>
      </p:sp>
      <p:sp>
        <p:nvSpPr>
          <p:cNvPr id="8" name="Rounded Rectangle 7"/>
          <p:cNvSpPr/>
          <p:nvPr/>
        </p:nvSpPr>
        <p:spPr>
          <a:xfrm>
            <a:off x="342900" y="5257800"/>
            <a:ext cx="8305800" cy="1143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b="1" dirty="0" smtClean="0">
                <a:ln>
                  <a:solidFill>
                    <a:srgbClr val="1F255B"/>
                  </a:solidFill>
                </a:ln>
                <a:solidFill>
                  <a:srgbClr val="962A68"/>
                </a:solidFill>
                <a:latin typeface="Century" pitchFamily="18" charset="0"/>
              </a:rPr>
              <a:t>Division Director/designee has the discretion to request a review by another region.</a:t>
            </a:r>
            <a:endParaRPr lang="en-US" sz="2800" b="1" dirty="0">
              <a:ln>
                <a:solidFill>
                  <a:srgbClr val="1F255B"/>
                </a:solidFill>
              </a:ln>
              <a:solidFill>
                <a:srgbClr val="962A68"/>
              </a:solidFill>
              <a:latin typeface="Century" pitchFamily="18" charset="0"/>
            </a:endParaRPr>
          </a:p>
        </p:txBody>
      </p:sp>
      <p:sp>
        <p:nvSpPr>
          <p:cNvPr id="9" name="Rounded Rectangle 8"/>
          <p:cNvSpPr/>
          <p:nvPr/>
        </p:nvSpPr>
        <p:spPr>
          <a:xfrm>
            <a:off x="381000" y="228600"/>
            <a:ext cx="83058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600" b="1" dirty="0" smtClean="0">
                <a:ln w="12700">
                  <a:solidFill>
                    <a:schemeClr val="bg1"/>
                  </a:solidFill>
                  <a:prstDash val="solid"/>
                </a:ln>
                <a:solidFill>
                  <a:srgbClr val="660033"/>
                </a:solidFill>
                <a:effectLst>
                  <a:outerShdw blurRad="41275" dist="20320" dir="1800000" algn="tl" rotWithShape="0">
                    <a:srgbClr val="000000">
                      <a:alpha val="40000"/>
                    </a:srgbClr>
                  </a:outerShdw>
                </a:effectLst>
                <a:latin typeface="Century" pitchFamily="18" charset="0"/>
              </a:rPr>
              <a:t>Who completes the reviews?</a:t>
            </a:r>
            <a:endParaRPr lang="en-US" sz="3600" b="1" dirty="0">
              <a:ln w="12700">
                <a:solidFill>
                  <a:schemeClr val="bg1"/>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361950" y="3276600"/>
            <a:ext cx="8267700" cy="1676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sz="3200" b="1" dirty="0" smtClean="0">
                <a:ln w="12700">
                  <a:solidFill>
                    <a:srgbClr val="1F255B"/>
                  </a:solidFill>
                  <a:prstDash val="solid"/>
                </a:ln>
                <a:solidFill>
                  <a:srgbClr val="FF8585"/>
                </a:solidFill>
                <a:effectLst>
                  <a:outerShdw blurRad="41275" dist="20320" dir="1800000" algn="tl" rotWithShape="0">
                    <a:srgbClr val="000000">
                      <a:alpha val="40000"/>
                    </a:srgbClr>
                  </a:outerShdw>
                </a:effectLst>
                <a:latin typeface="Century" pitchFamily="18" charset="0"/>
              </a:rPr>
              <a:t>Category C </a:t>
            </a:r>
          </a:p>
          <a:p>
            <a:pPr marL="63500" indent="-4763"/>
            <a:r>
              <a:rPr lang="en-US" sz="3200" b="1" dirty="0" smtClean="0">
                <a:ln w="12700">
                  <a:solidFill>
                    <a:srgbClr val="1F255B"/>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Reviewer external to the region of the critical event </a:t>
            </a:r>
            <a:endParaRPr lang="en-US" sz="3200" b="1" dirty="0">
              <a:ln w="12700">
                <a:solidFill>
                  <a:srgbClr val="1F255B"/>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28600"/>
            <a:ext cx="8229600" cy="6477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6600" dirty="0" smtClean="0">
                <a:ln w="6350">
                  <a:solidFill>
                    <a:schemeClr val="bg1">
                      <a:lumMod val="95000"/>
                      <a:lumOff val="5000"/>
                    </a:schemeClr>
                  </a:solidFill>
                </a:ln>
                <a:solidFill>
                  <a:schemeClr val="accent1"/>
                </a:solidFill>
                <a:latin typeface="Times New Roman" panose="02020603050405020304" pitchFamily="18" charset="0"/>
                <a:cs typeface="Times New Roman" panose="02020603050405020304" pitchFamily="18" charset="0"/>
              </a:rPr>
              <a:t>Purpose</a:t>
            </a:r>
            <a:endParaRPr lang="en-US" sz="6600" dirty="0">
              <a:ln w="6350">
                <a:solidFill>
                  <a:schemeClr val="bg1">
                    <a:lumMod val="95000"/>
                    <a:lumOff val="5000"/>
                  </a:schemeClr>
                </a:solidFill>
              </a:ln>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7620000" cy="4800600"/>
          </a:xfrm>
        </p:spPr>
        <p:txBody>
          <a:bodyPr>
            <a:noAutofit/>
          </a:bodyPr>
          <a:lstStyle/>
          <a:p>
            <a:r>
              <a:rPr lang="en-US" sz="3200" dirty="0" smtClean="0">
                <a:ln>
                  <a:solidFill>
                    <a:schemeClr val="bg1">
                      <a:lumMod val="95000"/>
                      <a:lumOff val="5000"/>
                    </a:schemeClr>
                  </a:solidFill>
                </a:ln>
                <a:solidFill>
                  <a:srgbClr val="962A68"/>
                </a:solidFill>
                <a:latin typeface="Times New Roman" panose="02020603050405020304" pitchFamily="18" charset="0"/>
                <a:cs typeface="Times New Roman" panose="02020603050405020304" pitchFamily="18" charset="0"/>
              </a:rPr>
              <a:t>The purpose of this process is to review circumstances surrounding critical events, including the Children’s Division’s initial response to the critical event and prior involvement with the impacted family</a:t>
            </a:r>
            <a:r>
              <a:rPr lang="en-US" sz="3200" dirty="0" smtClean="0">
                <a:ln>
                  <a:solidFill>
                    <a:schemeClr val="bg1">
                      <a:lumMod val="95000"/>
                      <a:lumOff val="5000"/>
                    </a:schemeClr>
                  </a:solidFill>
                </a:ln>
                <a:solidFill>
                  <a:srgbClr val="962A68"/>
                </a:solidFill>
                <a:latin typeface="Times New Roman" panose="02020603050405020304" pitchFamily="18" charset="0"/>
                <a:cs typeface="Times New Roman" panose="02020603050405020304" pitchFamily="18" charset="0"/>
              </a:rPr>
              <a:t>.</a:t>
            </a:r>
          </a:p>
          <a:p>
            <a:endParaRPr lang="en-US" sz="1400" dirty="0" smtClean="0">
              <a:ln>
                <a:solidFill>
                  <a:schemeClr val="bg1">
                    <a:lumMod val="95000"/>
                    <a:lumOff val="5000"/>
                  </a:schemeClr>
                </a:solidFill>
              </a:ln>
              <a:solidFill>
                <a:srgbClr val="962A68"/>
              </a:solidFill>
              <a:latin typeface="Times New Roman" panose="02020603050405020304" pitchFamily="18" charset="0"/>
              <a:cs typeface="Times New Roman" panose="02020603050405020304" pitchFamily="18" charset="0"/>
            </a:endParaRPr>
          </a:p>
          <a:p>
            <a:r>
              <a:rPr lang="en-US" sz="3200" dirty="0" smtClean="0">
                <a:ln>
                  <a:solidFill>
                    <a:schemeClr val="bg1">
                      <a:lumMod val="95000"/>
                      <a:lumOff val="5000"/>
                    </a:schemeClr>
                  </a:solidFill>
                </a:ln>
                <a:solidFill>
                  <a:srgbClr val="962A68"/>
                </a:solidFill>
                <a:latin typeface="Times New Roman" panose="02020603050405020304" pitchFamily="18" charset="0"/>
                <a:cs typeface="Times New Roman" panose="02020603050405020304" pitchFamily="18" charset="0"/>
              </a:rPr>
              <a:t>The goal is to identify systemic issues, agency practices, or areas of need which, if addressed through policy or practice, may improve the Division’s effectiveness moving forward. </a:t>
            </a:r>
            <a:endParaRPr lang="en-US" sz="3200" dirty="0">
              <a:ln>
                <a:solidFill>
                  <a:schemeClr val="bg1">
                    <a:lumMod val="95000"/>
                    <a:lumOff val="5000"/>
                  </a:schemeClr>
                </a:solidFill>
              </a:ln>
              <a:solidFill>
                <a:srgbClr val="962A68"/>
              </a:solidFill>
              <a:latin typeface="Times New Roman" panose="02020603050405020304" pitchFamily="18" charset="0"/>
              <a:cs typeface="Times New Roman" panose="02020603050405020304" pitchFamily="18" charset="0"/>
            </a:endParaRP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ounded Rectangle 3"/>
          <p:cNvSpPr/>
          <p:nvPr/>
        </p:nvSpPr>
        <p:spPr>
          <a:xfrm>
            <a:off x="101600" y="1981200"/>
            <a:ext cx="8788400" cy="3962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6075"/>
            <a:r>
              <a:rPr lang="en-US" sz="4400" b="1" dirty="0" smtClean="0">
                <a:ln w="12700">
                  <a:solidFill>
                    <a:schemeClr val="bg1"/>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rPr>
              <a:t>Every critical event requires completion of a CS-23, however; </a:t>
            </a:r>
            <a:r>
              <a:rPr lang="en-US" sz="4400" b="1" u="sng" dirty="0" smtClean="0">
                <a:ln w="12700">
                  <a:solidFill>
                    <a:schemeClr val="bg1"/>
                  </a:solidFill>
                  <a:prstDash val="solid"/>
                </a:ln>
                <a:solidFill>
                  <a:srgbClr val="C00000"/>
                </a:solidFill>
                <a:effectLst>
                  <a:outerShdw blurRad="41275" dist="20320" dir="1800000" algn="tl" rotWithShape="0">
                    <a:srgbClr val="000000">
                      <a:alpha val="40000"/>
                    </a:srgbClr>
                  </a:outerShdw>
                </a:effectLst>
                <a:latin typeface="Century" pitchFamily="18" charset="0"/>
              </a:rPr>
              <a:t>not every CS-23 requires a Critical Event Tool Kit.</a:t>
            </a:r>
            <a:endParaRPr lang="en-US" sz="4800" b="1" u="sng" dirty="0" smtClean="0">
              <a:ln w="12700">
                <a:solidFill>
                  <a:schemeClr val="bg1"/>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28600" y="838200"/>
            <a:ext cx="85344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bg1"/>
                  </a:solidFill>
                  <a:prstDash val="solid"/>
                </a:ln>
                <a:solidFill>
                  <a:srgbClr val="EDC9C9"/>
                </a:solidFill>
                <a:effectLst>
                  <a:outerShdw blurRad="41275" dist="20320" dir="1800000" algn="tl" rotWithShape="0">
                    <a:srgbClr val="000000">
                      <a:alpha val="40000"/>
                    </a:srgbClr>
                  </a:outerShdw>
                </a:effectLst>
                <a:latin typeface="Century" pitchFamily="18" charset="0"/>
              </a:rPr>
              <a:t>When is a Critical Event Tool Kit Required?</a:t>
            </a:r>
            <a:endParaRPr lang="en-US" sz="3200" dirty="0">
              <a:ln w="12700">
                <a:solidFill>
                  <a:schemeClr val="bg1"/>
                </a:solidFill>
                <a:prstDash val="solid"/>
              </a:ln>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ounded Rectangle 3"/>
          <p:cNvSpPr/>
          <p:nvPr/>
        </p:nvSpPr>
        <p:spPr>
          <a:xfrm>
            <a:off x="101600" y="1295400"/>
            <a:ext cx="8788400" cy="5334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en-US" sz="2400" b="1" u="sng"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Category A  - A Critical Event Tool Kit is </a:t>
            </a:r>
            <a:r>
              <a:rPr lang="en-US" sz="2600" b="1" u="sng"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required</a:t>
            </a:r>
            <a:r>
              <a:rPr lang="en-US" sz="2600" b="1"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a:t>
            </a:r>
          </a:p>
          <a:p>
            <a:pPr lvl="1" indent="-457200">
              <a:buFont typeface="Wingdings" pitchFamily="2" charset="2"/>
              <a:buChar char="q"/>
            </a:pPr>
            <a:endPar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Category B – A Critical Event Tool Kit is </a:t>
            </a:r>
            <a:r>
              <a:rPr lang="en-US" sz="2600" b="1" u="sng"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only required </a:t>
            </a: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if CA/N is suspected or a review panel is requested by the Division Director/Designee.</a:t>
            </a:r>
          </a:p>
          <a:p>
            <a:pPr marL="457200" indent="-457200"/>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a:t>
            </a:r>
          </a:p>
          <a:p>
            <a:pPr lvl="1" indent="-457200">
              <a:buFont typeface="Wingdings" pitchFamily="2" charset="2"/>
              <a:buChar char="q"/>
            </a:pP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Category C – Critical Event Tool Kit is </a:t>
            </a:r>
            <a:r>
              <a:rPr lang="en-US" sz="2600" b="1" u="sng"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required</a:t>
            </a:r>
            <a:r>
              <a:rPr lang="en-US" sz="2600" b="1"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a:t>
            </a:r>
          </a:p>
          <a:p>
            <a:pPr lvl="1" indent="-457200">
              <a:buFont typeface="Wingdings" pitchFamily="2" charset="2"/>
              <a:buChar char="q"/>
            </a:pPr>
            <a:endPar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Category D and E, a Critical Event Tool Kit is </a:t>
            </a:r>
            <a:r>
              <a:rPr lang="en-US" sz="2600" b="1" u="sng"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not required, unless </a:t>
            </a:r>
            <a:r>
              <a:rPr lang="en-US" sz="2600" b="1" dirty="0" smtClean="0">
                <a:ln w="12700">
                  <a:noFill/>
                  <a:prstDash val="solid"/>
                </a:ln>
                <a:solidFill>
                  <a:srgbClr val="962A68"/>
                </a:solidFill>
                <a:effectLst>
                  <a:outerShdw blurRad="41275" dist="20320" dir="1800000" algn="tl" rotWithShape="0">
                    <a:srgbClr val="000000">
                      <a:alpha val="40000"/>
                    </a:srgbClr>
                  </a:outerShdw>
                </a:effectLst>
                <a:latin typeface="Century" pitchFamily="18" charset="0"/>
              </a:rPr>
              <a:t> </a:t>
            </a:r>
            <a:r>
              <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requested by the Regional Director or Central Office.</a:t>
            </a:r>
            <a:r>
              <a:rPr lang="en-US" sz="2600" b="1" i="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a:t>
            </a:r>
            <a:endParaRPr lang="en-US" sz="2600" b="1" dirty="0" smtClean="0">
              <a:ln w="12700">
                <a:no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endParaRPr lang="en-US" sz="2400" b="1" u="sng" dirty="0" smtClean="0">
              <a:ln w="12700">
                <a:solidFill>
                  <a:srgbClr val="962A68"/>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457200" indent="-457200"/>
            <a:r>
              <a:rPr lang="en-US" sz="2400" b="1" dirty="0" smtClean="0">
                <a:ln w="12700">
                  <a:solidFill>
                    <a:srgbClr val="962A68"/>
                  </a:solidFill>
                  <a:prstDash val="solid"/>
                </a:ln>
                <a:solidFill>
                  <a:schemeClr val="accent1">
                    <a:lumMod val="75000"/>
                  </a:schemeClr>
                </a:solidFill>
                <a:effectLst>
                  <a:outerShdw blurRad="41275" dist="20320" dir="1800000" algn="tl" rotWithShape="0">
                    <a:srgbClr val="000000">
                      <a:alpha val="40000"/>
                    </a:srgbClr>
                  </a:outerShdw>
                </a:effectLst>
                <a:latin typeface="Century" pitchFamily="18" charset="0"/>
              </a:rPr>
              <a:t> </a:t>
            </a:r>
            <a:endParaRPr lang="en-US" sz="2400" b="1" dirty="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28600" y="304800"/>
            <a:ext cx="85344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rgbClr val="660033"/>
                  </a:solidFill>
                  <a:prstDash val="solid"/>
                </a:ln>
                <a:solidFill>
                  <a:srgbClr val="EDC9C9"/>
                </a:solidFill>
                <a:effectLst>
                  <a:outerShdw blurRad="41275" dist="20320" dir="1800000" algn="tl" rotWithShape="0">
                    <a:srgbClr val="000000">
                      <a:alpha val="40000"/>
                    </a:srgbClr>
                  </a:outerShdw>
                </a:effectLst>
                <a:latin typeface="Century" pitchFamily="18" charset="0"/>
              </a:rPr>
              <a:t>When is a Critical Event Tool Kit Required?</a:t>
            </a:r>
            <a:endParaRPr lang="en-US" sz="3200" dirty="0">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762000"/>
            <a:ext cx="8763000" cy="5867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466725" indent="-1588"/>
            <a:endParaRPr lang="en-US" sz="2800" dirty="0" smtClean="0">
              <a:ln w="31550" cmpd="sng">
                <a:solidFill>
                  <a:schemeClr val="bg1"/>
                </a:solidFill>
                <a:prstDash val="solid"/>
              </a:ln>
              <a:solidFill>
                <a:srgbClr val="002060"/>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Case Review of the Critical Event</a:t>
            </a:r>
          </a:p>
          <a:p>
            <a:pPr marL="682625" lvl="0" indent="-457200">
              <a:buFont typeface="Wingdings" pitchFamily="2" charset="2"/>
              <a:buChar char="q"/>
            </a:pPr>
            <a:endParaRPr lang="en-US"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Log of Prior History (CA/N, AC, FCS and IIS)</a:t>
            </a:r>
          </a:p>
          <a:p>
            <a:pPr marL="682625" lvl="0" indent="-457200">
              <a:buFont typeface="Wingdings" pitchFamily="2" charset="2"/>
              <a:buChar char="q"/>
            </a:pPr>
            <a:endParaRPr lang="en-US"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Review and detailed </a:t>
            </a:r>
            <a:r>
              <a:rPr lang="en-US" sz="2800" dirty="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s</a:t>
            </a: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ummary </a:t>
            </a: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of </a:t>
            </a: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open reports/cases</a:t>
            </a:r>
            <a:endPar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endParaRPr lang="en-US"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Review </a:t>
            </a: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and  detailed summary of relevant prior reports/cases</a:t>
            </a:r>
            <a:endPar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endParaRPr lang="en-US"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Staff Interviews</a:t>
            </a:r>
          </a:p>
          <a:p>
            <a:pPr marL="682625" lvl="0" indent="-457200">
              <a:buFont typeface="Wingdings" pitchFamily="2" charset="2"/>
              <a:buChar char="q"/>
            </a:pPr>
            <a:endParaRPr lang="en-US"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a:p>
            <a:pPr marL="682625" lvl="0" indent="-457200">
              <a:buFont typeface="Wingdings" pitchFamily="2" charset="2"/>
              <a:buChar char="q"/>
            </a:pP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Observations from Critical Event Review </a:t>
            </a:r>
            <a:r>
              <a:rPr lang="en-US" sz="2800" dirty="0" smtClean="0">
                <a:ln w="31550" cmpd="sng">
                  <a:noFill/>
                  <a:prstDash val="solid"/>
                </a:ln>
                <a:solidFill>
                  <a:srgbClr val="660033"/>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 </a:t>
            </a:r>
          </a:p>
          <a:p>
            <a:pPr marL="466725" indent="-1588"/>
            <a:endParaRPr lang="en-US"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466725" indent="-1588">
              <a:buFont typeface="Wingdings" pitchFamily="2" charset="2"/>
              <a:buChar char="Ø"/>
            </a:pPr>
            <a:endParaRPr lang="en-US" sz="1400" dirty="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p:txBody>
      </p:sp>
      <p:sp>
        <p:nvSpPr>
          <p:cNvPr id="6" name="Rectangle 5"/>
          <p:cNvSpPr/>
          <p:nvPr/>
        </p:nvSpPr>
        <p:spPr>
          <a:xfrm>
            <a:off x="1371600" y="0"/>
            <a:ext cx="6172199" cy="769441"/>
          </a:xfrm>
          <a:prstGeom prst="rect">
            <a:avLst/>
          </a:prstGeom>
        </p:spPr>
        <p:txBody>
          <a:bodyPr wrap="square">
            <a:spAutoFit/>
          </a:bodyPr>
          <a:lstStyle/>
          <a:p>
            <a:pPr algn="ctr"/>
            <a:r>
              <a:rPr lang="en-US" sz="4400" b="1" dirty="0" smtClean="0">
                <a:ln w="18415" cmpd="sng">
                  <a:solidFill>
                    <a:schemeClr val="bg1"/>
                  </a:solidFill>
                  <a:prstDash val="solid"/>
                </a:ln>
                <a:solidFill>
                  <a:schemeClr val="accent1">
                    <a:lumMod val="20000"/>
                    <a:lumOff val="80000"/>
                  </a:schemeClr>
                </a:solidFill>
                <a:effectLst>
                  <a:outerShdw blurRad="63500" dir="3600000" algn="tl" rotWithShape="0">
                    <a:srgbClr val="000000">
                      <a:alpha val="70000"/>
                    </a:srgbClr>
                  </a:outerShdw>
                </a:effectLst>
                <a:latin typeface="Century" pitchFamily="18" charset="0"/>
              </a:rPr>
              <a:t>Critical Event Tool Kit</a:t>
            </a:r>
            <a:endParaRPr lang="en-US" sz="4400" b="1" dirty="0">
              <a:ln w="18415" cmpd="sng">
                <a:solidFill>
                  <a:schemeClr val="bg1"/>
                </a:solidFill>
                <a:prstDash val="solid"/>
              </a:ln>
              <a:solidFill>
                <a:schemeClr val="accent1">
                  <a:lumMod val="20000"/>
                  <a:lumOff val="80000"/>
                </a:schemeClr>
              </a:solidFill>
              <a:effectLst>
                <a:outerShdw blurRad="63500" dir="3600000" algn="tl" rotWithShape="0">
                  <a:srgbClr val="000000">
                    <a:alpha val="7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 calcmode="lin" valueType="num">
                                      <p:cBhvr additive="base">
                                        <p:cTn id="22"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 calcmode="lin" valueType="num">
                                      <p:cBhvr additive="base">
                                        <p:cTn id="32"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17316" y="1524000"/>
            <a:ext cx="7917084" cy="3429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lvl="0"/>
            <a:r>
              <a:rPr lang="en-US" sz="4000" dirty="0" smtClean="0">
                <a:ln w="31550" cmpd="sng">
                  <a:noFill/>
                  <a:prstDash val="solid"/>
                </a:ln>
                <a:solidFill>
                  <a:schemeClr val="accent4">
                    <a:lumMod val="50000"/>
                  </a:schemeClr>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rPr>
              <a:t>The Critical Event Review Guide provides general instructions for completing the tool kit review.</a:t>
            </a:r>
            <a:endParaRPr lang="en-US" sz="4000" dirty="0">
              <a:ln w="31550" cmpd="sng">
                <a:noFill/>
                <a:prstDash val="solid"/>
              </a:ln>
              <a:solidFill>
                <a:schemeClr val="accent4">
                  <a:lumMod val="50000"/>
                </a:schemeClr>
              </a:solidFill>
              <a:effectLst>
                <a:outerShdw blurRad="50800" dist="40000" dir="5400000" algn="tl" rotWithShape="0">
                  <a:srgbClr val="000000">
                    <a:shade val="5000"/>
                    <a:satMod val="120000"/>
                    <a:alpha val="33000"/>
                  </a:srgb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623103" y="613320"/>
            <a:ext cx="8001000" cy="769441"/>
          </a:xfrm>
          <a:prstGeom prst="rect">
            <a:avLst/>
          </a:prstGeom>
        </p:spPr>
        <p:txBody>
          <a:bodyPr wrap="square">
            <a:spAutoFit/>
          </a:bodyPr>
          <a:lstStyle/>
          <a:p>
            <a:pPr algn="ctr"/>
            <a:r>
              <a:rPr lang="en-US" sz="4400" b="1" dirty="0" smtClean="0">
                <a:ln w="18415" cmpd="sng">
                  <a:solidFill>
                    <a:schemeClr val="bg1"/>
                  </a:solidFill>
                  <a:prstDash val="solid"/>
                </a:ln>
                <a:solidFill>
                  <a:srgbClr val="FFFF00"/>
                </a:solidFill>
                <a:effectLst>
                  <a:outerShdw blurRad="63500" dir="3600000" algn="tl" rotWithShape="0">
                    <a:srgbClr val="000000">
                      <a:alpha val="70000"/>
                    </a:srgbClr>
                  </a:outerShdw>
                </a:effectLst>
                <a:latin typeface="Century" pitchFamily="18" charset="0"/>
              </a:rPr>
              <a:t>Critical Event </a:t>
            </a:r>
            <a:r>
              <a:rPr lang="en-US" sz="4400" b="1" dirty="0" smtClean="0">
                <a:ln w="18415" cmpd="sng">
                  <a:solidFill>
                    <a:schemeClr val="bg1"/>
                  </a:solidFill>
                  <a:prstDash val="solid"/>
                </a:ln>
                <a:solidFill>
                  <a:srgbClr val="FFFF00"/>
                </a:solidFill>
                <a:effectLst>
                  <a:outerShdw blurRad="63500" dir="3600000" algn="tl" rotWithShape="0">
                    <a:srgbClr val="000000">
                      <a:alpha val="70000"/>
                    </a:srgbClr>
                  </a:outerShdw>
                </a:effectLst>
                <a:latin typeface="Century" pitchFamily="18" charset="0"/>
              </a:rPr>
              <a:t>Review Guide</a:t>
            </a:r>
            <a:endParaRPr lang="en-US" sz="4400" b="1" dirty="0">
              <a:ln w="18415" cmpd="sng">
                <a:solidFill>
                  <a:schemeClr val="bg1"/>
                </a:solidFill>
                <a:prstDash val="solid"/>
              </a:ln>
              <a:solidFill>
                <a:srgbClr val="FFFF00"/>
              </a:solidFill>
              <a:effectLst>
                <a:outerShdw blurRad="63500" dir="3600000" algn="tl" rotWithShape="0">
                  <a:srgbClr val="000000">
                    <a:alpha val="70000"/>
                  </a:srgbClr>
                </a:outerShdw>
              </a:effectLst>
              <a:latin typeface="Century" pitchFamily="18" charset="0"/>
            </a:endParaRPr>
          </a:p>
        </p:txBody>
      </p:sp>
    </p:spTree>
    <p:extLst>
      <p:ext uri="{BB962C8B-B14F-4D97-AF65-F5344CB8AC3E}">
        <p14:creationId xmlns:p14="http://schemas.microsoft.com/office/powerpoint/2010/main" val="398601592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42900" y="228600"/>
            <a:ext cx="8305800" cy="10668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lnSpc>
                <a:spcPts val="1200"/>
              </a:lnSpc>
              <a:spcBef>
                <a:spcPts val="70"/>
              </a:spcBef>
            </a:pPr>
            <a:r>
              <a:rPr lang="en-US" sz="4000" b="1" dirty="0" smtClean="0">
                <a:ln>
                  <a:solidFill>
                    <a:schemeClr val="tx1">
                      <a:lumMod val="95000"/>
                      <a:lumOff val="5000"/>
                    </a:schemeClr>
                  </a:solidFill>
                </a:ln>
                <a:solidFill>
                  <a:srgbClr val="00B0F0"/>
                </a:solidFill>
                <a:latin typeface="Century" pitchFamily="18" charset="0"/>
                <a:ea typeface="Calibri"/>
                <a:cs typeface="Times New Roman"/>
              </a:rPr>
              <a:t>Case Review of the </a:t>
            </a:r>
            <a:r>
              <a:rPr lang="en-US" sz="4400" b="1" dirty="0" smtClean="0">
                <a:ln>
                  <a:solidFill>
                    <a:schemeClr val="tx1">
                      <a:lumMod val="95000"/>
                      <a:lumOff val="5000"/>
                    </a:schemeClr>
                  </a:solidFill>
                </a:ln>
                <a:solidFill>
                  <a:srgbClr val="00B0F0"/>
                </a:solidFill>
                <a:latin typeface="Century" pitchFamily="18" charset="0"/>
                <a:ea typeface="Calibri"/>
                <a:cs typeface="Times New Roman"/>
              </a:rPr>
              <a:t>Critical </a:t>
            </a:r>
            <a:r>
              <a:rPr lang="en-US" sz="3600" b="1" dirty="0" smtClean="0">
                <a:ln>
                  <a:solidFill>
                    <a:schemeClr val="tx1">
                      <a:lumMod val="95000"/>
                      <a:lumOff val="5000"/>
                    </a:schemeClr>
                  </a:solidFill>
                </a:ln>
                <a:solidFill>
                  <a:srgbClr val="00B0F0"/>
                </a:solidFill>
                <a:latin typeface="Century" pitchFamily="18" charset="0"/>
                <a:ea typeface="Calibri"/>
                <a:cs typeface="Times New Roman"/>
              </a:rPr>
              <a:t>Event</a:t>
            </a:r>
            <a:endParaRPr lang="en-US" sz="9600" dirty="0">
              <a:ln>
                <a:solidFill>
                  <a:schemeClr val="tx1">
                    <a:lumMod val="95000"/>
                    <a:lumOff val="5000"/>
                  </a:schemeClr>
                </a:solidFill>
              </a:ln>
              <a:solidFill>
                <a:srgbClr val="00B0F0"/>
              </a:solidFill>
              <a:latin typeface="Century" pitchFamily="18" charset="0"/>
              <a:ea typeface="Calibri"/>
              <a:cs typeface="Times New Roman"/>
            </a:endParaRPr>
          </a:p>
        </p:txBody>
      </p:sp>
      <p:sp>
        <p:nvSpPr>
          <p:cNvPr id="6" name="Rounded Rectangle 5"/>
          <p:cNvSpPr/>
          <p:nvPr/>
        </p:nvSpPr>
        <p:spPr>
          <a:xfrm>
            <a:off x="228600" y="1600200"/>
            <a:ext cx="4267200" cy="4800600"/>
          </a:xfrm>
          <a:prstGeom prst="roundRect">
            <a:avLst/>
          </a:prstGeom>
          <a:ln>
            <a:solidFill>
              <a:srgbClr val="962A68"/>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5400" dirty="0" smtClean="0">
                <a:ln>
                  <a:solidFill>
                    <a:srgbClr val="660033"/>
                  </a:solidFill>
                </a:ln>
                <a:solidFill>
                  <a:srgbClr val="FF8585"/>
                </a:solidFill>
                <a:latin typeface="Century" pitchFamily="18" charset="0"/>
                <a:ea typeface="Calibri"/>
                <a:cs typeface="Times New Roman"/>
              </a:rPr>
              <a:t>CD-164</a:t>
            </a:r>
            <a:r>
              <a:rPr lang="en-US" sz="5400" dirty="0" smtClean="0">
                <a:ln>
                  <a:solidFill>
                    <a:schemeClr val="bg1"/>
                  </a:solidFill>
                </a:ln>
                <a:solidFill>
                  <a:srgbClr val="FF8585"/>
                </a:solidFill>
                <a:latin typeface="Century" pitchFamily="18" charset="0"/>
                <a:ea typeface="Calibri"/>
                <a:cs typeface="Times New Roman"/>
              </a:rPr>
              <a:t> </a:t>
            </a:r>
          </a:p>
          <a:p>
            <a:pPr algn="ctr"/>
            <a:endParaRPr lang="en-US" sz="1400" dirty="0" smtClean="0">
              <a:ln>
                <a:solidFill>
                  <a:schemeClr val="bg1"/>
                </a:solidFill>
              </a:ln>
              <a:solidFill>
                <a:schemeClr val="accent4">
                  <a:lumMod val="75000"/>
                </a:schemeClr>
              </a:solidFill>
              <a:latin typeface="Century" pitchFamily="18" charset="0"/>
              <a:ea typeface="Calibri"/>
              <a:cs typeface="Times New Roman"/>
            </a:endParaRPr>
          </a:p>
          <a:p>
            <a:pPr algn="ctr"/>
            <a:r>
              <a:rPr lang="en-US" sz="3600" dirty="0" smtClean="0">
                <a:ln>
                  <a:solidFill>
                    <a:schemeClr val="bg1"/>
                  </a:solidFill>
                </a:ln>
                <a:solidFill>
                  <a:schemeClr val="accent4">
                    <a:lumMod val="75000"/>
                  </a:schemeClr>
                </a:solidFill>
                <a:latin typeface="Century" pitchFamily="18" charset="0"/>
                <a:ea typeface="Calibri"/>
                <a:cs typeface="Times New Roman"/>
              </a:rPr>
              <a:t>Used to review Critical Event Cases which occurred in a family home</a:t>
            </a:r>
            <a:endParaRPr lang="en-US" sz="9600" dirty="0">
              <a:ln>
                <a:solidFill>
                  <a:schemeClr val="bg1"/>
                </a:solidFill>
              </a:ln>
              <a:solidFill>
                <a:schemeClr val="accent4">
                  <a:lumMod val="75000"/>
                </a:schemeClr>
              </a:solidFill>
              <a:latin typeface="Century" pitchFamily="18" charset="0"/>
              <a:ea typeface="Calibri"/>
              <a:cs typeface="Times New Roman"/>
            </a:endParaRPr>
          </a:p>
        </p:txBody>
      </p:sp>
      <p:sp>
        <p:nvSpPr>
          <p:cNvPr id="7" name="Rounded Rectangle 6"/>
          <p:cNvSpPr/>
          <p:nvPr/>
        </p:nvSpPr>
        <p:spPr>
          <a:xfrm>
            <a:off x="4495800" y="1524000"/>
            <a:ext cx="4419600" cy="49530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5400" dirty="0" smtClean="0">
                <a:ln>
                  <a:solidFill>
                    <a:schemeClr val="tx1">
                      <a:lumMod val="95000"/>
                      <a:lumOff val="5000"/>
                    </a:schemeClr>
                  </a:solidFill>
                </a:ln>
                <a:solidFill>
                  <a:schemeClr val="accent4">
                    <a:lumMod val="50000"/>
                  </a:schemeClr>
                </a:solidFill>
                <a:latin typeface="Century" pitchFamily="18" charset="0"/>
                <a:ea typeface="Calibri"/>
                <a:cs typeface="Times New Roman"/>
              </a:rPr>
              <a:t>CD-164 RF </a:t>
            </a:r>
            <a:endParaRPr lang="en-US" sz="5400" dirty="0" smtClean="0">
              <a:ln>
                <a:solidFill>
                  <a:schemeClr val="bg1"/>
                </a:solidFill>
              </a:ln>
              <a:solidFill>
                <a:schemeClr val="accent4">
                  <a:lumMod val="50000"/>
                </a:schemeClr>
              </a:solidFill>
              <a:latin typeface="Century" pitchFamily="18" charset="0"/>
              <a:ea typeface="Calibri"/>
              <a:cs typeface="Times New Roman"/>
            </a:endParaRPr>
          </a:p>
          <a:p>
            <a:pPr algn="ctr"/>
            <a:endParaRPr lang="en-US" sz="1200" dirty="0" smtClean="0">
              <a:ln>
                <a:solidFill>
                  <a:schemeClr val="bg1"/>
                </a:solidFill>
              </a:ln>
              <a:solidFill>
                <a:srgbClr val="00B050"/>
              </a:solidFill>
              <a:latin typeface="Century" pitchFamily="18" charset="0"/>
              <a:ea typeface="Calibri"/>
              <a:cs typeface="Times New Roman"/>
            </a:endParaRPr>
          </a:p>
          <a:p>
            <a:pPr algn="ctr"/>
            <a:r>
              <a:rPr lang="en-US" sz="3600" dirty="0" smtClean="0">
                <a:ln>
                  <a:solidFill>
                    <a:schemeClr val="bg1"/>
                  </a:solidFill>
                </a:ln>
                <a:solidFill>
                  <a:schemeClr val="bg2">
                    <a:lumMod val="90000"/>
                  </a:schemeClr>
                </a:solidFill>
                <a:latin typeface="Century" pitchFamily="18" charset="0"/>
                <a:ea typeface="Calibri"/>
                <a:cs typeface="Times New Roman"/>
              </a:rPr>
              <a:t>Used to review Critical Event cases which occurred in a resource home</a:t>
            </a:r>
            <a:r>
              <a:rPr lang="en-US" sz="4000" dirty="0" smtClean="0">
                <a:ln>
                  <a:solidFill>
                    <a:schemeClr val="bg1"/>
                  </a:solidFill>
                </a:ln>
                <a:solidFill>
                  <a:schemeClr val="bg2">
                    <a:lumMod val="90000"/>
                  </a:schemeClr>
                </a:solidFill>
                <a:ea typeface="Calibri"/>
                <a:cs typeface="Times New Roman"/>
              </a:rPr>
              <a:t>  </a:t>
            </a:r>
            <a:endParaRPr lang="en-US" sz="8800" dirty="0">
              <a:ln>
                <a:solidFill>
                  <a:schemeClr val="bg1"/>
                </a:solidFill>
              </a:ln>
              <a:solidFill>
                <a:schemeClr val="bg2">
                  <a:lumMod val="90000"/>
                </a:schemeClr>
              </a:solidFill>
              <a:latin typeface="Calibri"/>
              <a:ea typeface="Calibri"/>
              <a:cs typeface="Times New Roman"/>
            </a:endParaRPr>
          </a:p>
        </p:txBody>
      </p:sp>
      <p:sp>
        <p:nvSpPr>
          <p:cNvPr id="8" name="Rectangle 7"/>
          <p:cNvSpPr/>
          <p:nvPr/>
        </p:nvSpPr>
        <p:spPr>
          <a:xfrm>
            <a:off x="3238500" y="2438400"/>
            <a:ext cx="2514600" cy="1107996"/>
          </a:xfrm>
          <a:prstGeom prst="rect">
            <a:avLst/>
          </a:prstGeom>
          <a:noFill/>
          <a:ln w="19050">
            <a:noFill/>
          </a:ln>
        </p:spPr>
        <p:txBody>
          <a:bodyPr wrap="square" lIns="91440" tIns="45720" rIns="91440" bIns="45720">
            <a:spAutoFit/>
          </a:bodyPr>
          <a:lstStyle/>
          <a:p>
            <a:pPr algn="ctr"/>
            <a:r>
              <a:rPr lang="en-US" sz="6600" b="1" dirty="0" smtClean="0">
                <a:ln w="18000">
                  <a:solidFill>
                    <a:schemeClr val="bg1"/>
                  </a:solidFill>
                  <a:prstDash val="solid"/>
                  <a:miter lim="800000"/>
                </a:ln>
                <a:solidFill>
                  <a:srgbClr val="FF0000"/>
                </a:solidFill>
                <a:effectLst>
                  <a:outerShdw blurRad="25500" dist="23000" dir="7020000" algn="tl">
                    <a:srgbClr val="000000">
                      <a:alpha val="50000"/>
                    </a:srgbClr>
                  </a:outerShdw>
                </a:effectLst>
                <a:latin typeface="Century" pitchFamily="18" charset="0"/>
              </a:rPr>
              <a:t>OR</a:t>
            </a:r>
            <a:endParaRPr lang="en-US" sz="5400" b="1" dirty="0">
              <a:ln w="18000">
                <a:solidFill>
                  <a:schemeClr val="bg1"/>
                </a:solidFill>
                <a:prstDash val="solid"/>
                <a:miter lim="800000"/>
              </a:ln>
              <a:solidFill>
                <a:srgbClr val="FF0000"/>
              </a:solidFill>
              <a:effectLst>
                <a:outerShdw blurRad="25500" dist="23000" dir="7020000" algn="tl">
                  <a:srgbClr val="000000">
                    <a:alpha val="5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5"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8"/>
                                        </p:tgtEl>
                                      </p:cBhvr>
                                    </p:animEffect>
                                  </p:childTnLst>
                                </p:cTn>
                              </p:par>
                            </p:childTnLst>
                          </p:cTn>
                        </p:par>
                        <p:par>
                          <p:cTn id="25" fill="hold">
                            <p:stCondLst>
                              <p:cond delay="2000"/>
                            </p:stCondLst>
                            <p:childTnLst>
                              <p:par>
                                <p:cTn id="26" presetID="2" presetClass="entr" presetSubtype="2"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1+#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1395" y="609600"/>
            <a:ext cx="8305800" cy="18288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800" b="1" dirty="0" smtClean="0">
                <a:ln>
                  <a:solidFill>
                    <a:schemeClr val="bg1"/>
                  </a:solidFill>
                </a:ln>
                <a:solidFill>
                  <a:srgbClr val="EDC9C9"/>
                </a:solidFill>
                <a:latin typeface="Century" pitchFamily="18" charset="0"/>
              </a:rPr>
              <a:t>Log of Prior History</a:t>
            </a:r>
          </a:p>
          <a:p>
            <a:pPr algn="ctr"/>
            <a:r>
              <a:rPr lang="en-US" sz="4000" dirty="0" smtClean="0">
                <a:ln>
                  <a:solidFill>
                    <a:schemeClr val="bg1"/>
                  </a:solidFill>
                </a:ln>
                <a:solidFill>
                  <a:srgbClr val="92D050"/>
                </a:solidFill>
                <a:latin typeface="Century" pitchFamily="18" charset="0"/>
                <a:ea typeface="Calibri"/>
                <a:cs typeface="Times New Roman"/>
              </a:rPr>
              <a:t>CD-164A</a:t>
            </a:r>
            <a:r>
              <a:rPr lang="en-US" sz="4000" b="1" dirty="0" smtClean="0">
                <a:ln>
                  <a:solidFill>
                    <a:schemeClr val="bg1"/>
                  </a:solidFill>
                </a:ln>
                <a:solidFill>
                  <a:srgbClr val="EDC9C9"/>
                </a:solidFill>
                <a:latin typeface="Century" pitchFamily="18" charset="0"/>
              </a:rPr>
              <a:t> </a:t>
            </a:r>
          </a:p>
        </p:txBody>
      </p:sp>
      <p:sp>
        <p:nvSpPr>
          <p:cNvPr id="6" name="Rounded Rectangle 5"/>
          <p:cNvSpPr/>
          <p:nvPr/>
        </p:nvSpPr>
        <p:spPr>
          <a:xfrm>
            <a:off x="228600" y="2667000"/>
            <a:ext cx="8534400" cy="36576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600" dirty="0" smtClean="0">
              <a:ln>
                <a:solidFill>
                  <a:schemeClr val="accent6">
                    <a:lumMod val="50000"/>
                  </a:schemeClr>
                </a:solidFill>
              </a:ln>
              <a:solidFill>
                <a:srgbClr val="92D050"/>
              </a:solidFill>
              <a:latin typeface="Century" pitchFamily="18" charset="0"/>
              <a:ea typeface="Calibri"/>
              <a:cs typeface="Times New Roman"/>
            </a:endParaRPr>
          </a:p>
          <a:p>
            <a:pPr algn="ctr"/>
            <a:r>
              <a:rPr lang="en-US" sz="4800" dirty="0" smtClean="0">
                <a:ln>
                  <a:solidFill>
                    <a:schemeClr val="bg1"/>
                  </a:solidFill>
                </a:ln>
                <a:solidFill>
                  <a:srgbClr val="92D050"/>
                </a:solidFill>
                <a:latin typeface="Century" pitchFamily="18" charset="0"/>
                <a:ea typeface="Calibri"/>
                <a:cs typeface="Times New Roman"/>
              </a:rPr>
              <a:t>Used to log all prior history including CA/N history and current open or closed AC, FCS or IIS cases</a:t>
            </a:r>
            <a:endParaRPr lang="en-US" sz="4800" dirty="0">
              <a:ln>
                <a:solidFill>
                  <a:schemeClr val="bg1"/>
                </a:solidFill>
              </a:ln>
              <a:solidFill>
                <a:srgbClr val="92D050"/>
              </a:solidFill>
              <a:latin typeface="Century" pitchFamily="18" charset="0"/>
              <a:ea typeface="Calibri"/>
              <a:cs typeface="Times New Roman"/>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1081"/>
            <a:ext cx="8229600" cy="1143000"/>
          </a:xfrm>
        </p:spPr>
        <p:txBody>
          <a:bodyPr>
            <a:noAutofit/>
          </a:bodyPr>
          <a:lstStyle/>
          <a:p>
            <a:r>
              <a:rPr lang="en-US" sz="4800" b="1" dirty="0" smtClean="0">
                <a:ln w="12700">
                  <a:solidFill>
                    <a:schemeClr val="bg1"/>
                  </a:solidFill>
                  <a:prstDash val="solid"/>
                </a:ln>
                <a:solidFill>
                  <a:srgbClr val="FFFF00"/>
                </a:solidFill>
                <a:effectLst>
                  <a:outerShdw blurRad="41275" dist="20320" dir="1800000" algn="tl" rotWithShape="0">
                    <a:srgbClr val="000000">
                      <a:alpha val="40000"/>
                    </a:srgbClr>
                  </a:outerShdw>
                </a:effectLst>
                <a:latin typeface="Century" pitchFamily="18" charset="0"/>
              </a:rPr>
              <a:t>CD-164A_Narrative</a:t>
            </a:r>
            <a:endParaRPr lang="en-US" b="1" dirty="0">
              <a:ln w="12700">
                <a:solidFill>
                  <a:schemeClr val="bg1"/>
                </a:solidFill>
                <a:prstDash val="solid"/>
              </a:ln>
              <a:solidFill>
                <a:srgbClr val="FFFF00"/>
              </a:solidFill>
              <a:effectLst>
                <a:outerShdw blurRad="41275" dist="20320" dir="1800000" algn="tl" rotWithShape="0">
                  <a:srgbClr val="000000">
                    <a:alpha val="40000"/>
                  </a:srgbClr>
                </a:outerShdw>
              </a:effectLst>
              <a:latin typeface="Century" pitchFamily="18" charset="0"/>
            </a:endParaRPr>
          </a:p>
        </p:txBody>
      </p:sp>
      <p:sp>
        <p:nvSpPr>
          <p:cNvPr id="3" name="Rectangle 2"/>
          <p:cNvSpPr/>
          <p:nvPr/>
        </p:nvSpPr>
        <p:spPr>
          <a:xfrm>
            <a:off x="228600" y="1295400"/>
            <a:ext cx="3962400" cy="411479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dirty="0">
                <a:ln>
                  <a:solidFill>
                    <a:srgbClr val="660033"/>
                  </a:solidFill>
                </a:ln>
                <a:solidFill>
                  <a:srgbClr val="962A68"/>
                </a:solidFill>
                <a:latin typeface="Century" pitchFamily="18" charset="0"/>
              </a:rPr>
              <a:t>Detailed </a:t>
            </a:r>
            <a:r>
              <a:rPr lang="en-US" sz="3600" dirty="0" smtClean="0">
                <a:ln>
                  <a:solidFill>
                    <a:srgbClr val="660033"/>
                  </a:solidFill>
                </a:ln>
                <a:solidFill>
                  <a:srgbClr val="962A68"/>
                </a:solidFill>
                <a:latin typeface="Century" pitchFamily="18" charset="0"/>
              </a:rPr>
              <a:t>summary </a:t>
            </a:r>
            <a:r>
              <a:rPr lang="en-US" sz="3600" dirty="0">
                <a:ln>
                  <a:solidFill>
                    <a:srgbClr val="660033"/>
                  </a:solidFill>
                </a:ln>
                <a:solidFill>
                  <a:srgbClr val="962A68"/>
                </a:solidFill>
                <a:latin typeface="Century" pitchFamily="18" charset="0"/>
              </a:rPr>
              <a:t>of open reports/cases</a:t>
            </a:r>
            <a:endParaRPr lang="en-US" sz="2400" dirty="0">
              <a:ln>
                <a:solidFill>
                  <a:srgbClr val="660033"/>
                </a:solidFill>
              </a:ln>
              <a:solidFill>
                <a:srgbClr val="962A68"/>
              </a:solidFill>
              <a:latin typeface="Century" pitchFamily="18" charset="0"/>
            </a:endParaRPr>
          </a:p>
        </p:txBody>
      </p:sp>
      <p:sp>
        <p:nvSpPr>
          <p:cNvPr id="7" name="Rectangle 6"/>
          <p:cNvSpPr/>
          <p:nvPr/>
        </p:nvSpPr>
        <p:spPr>
          <a:xfrm>
            <a:off x="4648200" y="1295400"/>
            <a:ext cx="4191000" cy="4114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a:ln>
                  <a:solidFill>
                    <a:srgbClr val="660033"/>
                  </a:solidFill>
                </a:ln>
                <a:solidFill>
                  <a:srgbClr val="962A68"/>
                </a:solidFill>
                <a:latin typeface="Century" pitchFamily="18" charset="0"/>
              </a:rPr>
              <a:t>Detailed </a:t>
            </a:r>
            <a:r>
              <a:rPr lang="en-US" sz="4000" dirty="0" smtClean="0">
                <a:ln>
                  <a:solidFill>
                    <a:srgbClr val="660033"/>
                  </a:solidFill>
                </a:ln>
                <a:solidFill>
                  <a:srgbClr val="962A68"/>
                </a:solidFill>
                <a:latin typeface="Century" pitchFamily="18" charset="0"/>
              </a:rPr>
              <a:t>summary </a:t>
            </a:r>
            <a:r>
              <a:rPr lang="en-US" sz="4000" dirty="0">
                <a:ln>
                  <a:solidFill>
                    <a:srgbClr val="660033"/>
                  </a:solidFill>
                </a:ln>
                <a:solidFill>
                  <a:srgbClr val="962A68"/>
                </a:solidFill>
                <a:latin typeface="Century" pitchFamily="18" charset="0"/>
              </a:rPr>
              <a:t>of prior reports/cases relevant to the </a:t>
            </a:r>
            <a:r>
              <a:rPr lang="en-US" sz="4000" dirty="0" smtClean="0">
                <a:ln>
                  <a:solidFill>
                    <a:srgbClr val="660033"/>
                  </a:solidFill>
                </a:ln>
                <a:solidFill>
                  <a:srgbClr val="962A68"/>
                </a:solidFill>
                <a:latin typeface="Century" pitchFamily="18" charset="0"/>
              </a:rPr>
              <a:t>critical event </a:t>
            </a:r>
            <a:endParaRPr lang="en-US" sz="4000" dirty="0">
              <a:solidFill>
                <a:srgbClr val="962A68"/>
              </a:solidFill>
            </a:endParaRPr>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09600" y="2590800"/>
            <a:ext cx="8001000" cy="3429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ln>
                  <a:solidFill>
                    <a:srgbClr val="FF0000"/>
                  </a:solidFill>
                </a:ln>
                <a:solidFill>
                  <a:schemeClr val="bg2">
                    <a:lumMod val="50000"/>
                  </a:schemeClr>
                </a:solidFill>
                <a:latin typeface="Century" pitchFamily="18" charset="0"/>
              </a:rPr>
              <a:t> </a:t>
            </a:r>
          </a:p>
          <a:p>
            <a:pPr marL="228600"/>
            <a:r>
              <a:rPr lang="en-US" sz="4000" b="1" dirty="0" smtClean="0">
                <a:ln>
                  <a:solidFill>
                    <a:srgbClr val="FF0000"/>
                  </a:solidFill>
                </a:ln>
                <a:solidFill>
                  <a:schemeClr val="bg2">
                    <a:lumMod val="50000"/>
                  </a:schemeClr>
                </a:solidFill>
                <a:latin typeface="Century" pitchFamily="18" charset="0"/>
              </a:rPr>
              <a:t>Used to conduct interviews with staff connected to the current event, open </a:t>
            </a:r>
            <a:r>
              <a:rPr lang="en-US" sz="4000" b="1" dirty="0" smtClean="0">
                <a:ln>
                  <a:solidFill>
                    <a:srgbClr val="FF0000"/>
                  </a:solidFill>
                </a:ln>
                <a:solidFill>
                  <a:schemeClr val="bg2">
                    <a:lumMod val="50000"/>
                  </a:schemeClr>
                </a:solidFill>
                <a:latin typeface="Century" pitchFamily="18" charset="0"/>
              </a:rPr>
              <a:t>case(s) </a:t>
            </a:r>
            <a:r>
              <a:rPr lang="en-US" sz="4000" b="1" dirty="0" smtClean="0">
                <a:ln>
                  <a:solidFill>
                    <a:srgbClr val="FF0000"/>
                  </a:solidFill>
                </a:ln>
                <a:solidFill>
                  <a:schemeClr val="bg2">
                    <a:lumMod val="50000"/>
                  </a:schemeClr>
                </a:solidFill>
                <a:latin typeface="Century" pitchFamily="18" charset="0"/>
              </a:rPr>
              <a:t>or prior </a:t>
            </a:r>
            <a:r>
              <a:rPr lang="en-US" sz="4000" b="1" dirty="0" smtClean="0">
                <a:ln>
                  <a:solidFill>
                    <a:srgbClr val="FF0000"/>
                  </a:solidFill>
                </a:ln>
                <a:solidFill>
                  <a:schemeClr val="bg2">
                    <a:lumMod val="50000"/>
                  </a:schemeClr>
                </a:solidFill>
                <a:latin typeface="Century" pitchFamily="18" charset="0"/>
              </a:rPr>
              <a:t>case(s) </a:t>
            </a:r>
            <a:r>
              <a:rPr lang="en-US" sz="3600" b="1" dirty="0" smtClean="0">
                <a:ln>
                  <a:solidFill>
                    <a:srgbClr val="FF0000"/>
                  </a:solidFill>
                </a:ln>
                <a:solidFill>
                  <a:schemeClr val="bg2">
                    <a:lumMod val="50000"/>
                  </a:schemeClr>
                </a:solidFill>
                <a:latin typeface="Century" pitchFamily="18" charset="0"/>
              </a:rPr>
              <a:t>relevant </a:t>
            </a:r>
            <a:r>
              <a:rPr lang="en-US" sz="3600" b="1" dirty="0" smtClean="0">
                <a:ln>
                  <a:solidFill>
                    <a:srgbClr val="FF0000"/>
                  </a:solidFill>
                </a:ln>
                <a:solidFill>
                  <a:schemeClr val="bg2">
                    <a:lumMod val="50000"/>
                  </a:schemeClr>
                </a:solidFill>
                <a:latin typeface="Century" pitchFamily="18" charset="0"/>
              </a:rPr>
              <a:t>to current critical </a:t>
            </a:r>
            <a:r>
              <a:rPr lang="en-US" sz="3600" b="1" dirty="0" smtClean="0">
                <a:ln>
                  <a:solidFill>
                    <a:srgbClr val="FF0000"/>
                  </a:solidFill>
                </a:ln>
                <a:solidFill>
                  <a:schemeClr val="bg2">
                    <a:lumMod val="50000"/>
                  </a:schemeClr>
                </a:solidFill>
                <a:latin typeface="Century" pitchFamily="18" charset="0"/>
              </a:rPr>
              <a:t>event</a:t>
            </a:r>
            <a:endParaRPr lang="en-US" sz="4000" b="1" dirty="0">
              <a:ln>
                <a:solidFill>
                  <a:srgbClr val="FF0000"/>
                </a:solidFill>
              </a:ln>
              <a:solidFill>
                <a:schemeClr val="bg2">
                  <a:lumMod val="50000"/>
                </a:schemeClr>
              </a:solidFill>
              <a:latin typeface="Century" pitchFamily="18" charset="0"/>
            </a:endParaRPr>
          </a:p>
        </p:txBody>
      </p:sp>
      <p:sp>
        <p:nvSpPr>
          <p:cNvPr id="26" name="Rounded Rectangle 25"/>
          <p:cNvSpPr/>
          <p:nvPr/>
        </p:nvSpPr>
        <p:spPr>
          <a:xfrm>
            <a:off x="609600" y="228600"/>
            <a:ext cx="8001000" cy="2209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000" b="1" dirty="0" smtClean="0">
                <a:ln>
                  <a:solidFill>
                    <a:schemeClr val="bg2">
                      <a:lumMod val="10000"/>
                    </a:schemeClr>
                  </a:solidFill>
                </a:ln>
                <a:solidFill>
                  <a:srgbClr val="C00000"/>
                </a:solidFill>
                <a:latin typeface="Century" pitchFamily="18" charset="0"/>
              </a:rPr>
              <a:t>Staff Interviews</a:t>
            </a:r>
          </a:p>
          <a:p>
            <a:pPr algn="ctr"/>
            <a:r>
              <a:rPr lang="en-US" sz="6000" b="1" dirty="0" smtClean="0">
                <a:ln w="12700">
                  <a:solidFill>
                    <a:schemeClr val="bg2">
                      <a:lumMod val="1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CD-164 B</a:t>
            </a:r>
            <a:endParaRPr lang="en-US" sz="6000" b="1" dirty="0">
              <a:ln w="12700">
                <a:solidFill>
                  <a:schemeClr val="bg2">
                    <a:lumMod val="1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8458200" cy="556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5400" b="1" dirty="0" smtClean="0">
                <a:ln w="12700">
                  <a:solidFill>
                    <a:schemeClr val="bg1"/>
                  </a:solidFill>
                  <a:prstDash val="solid"/>
                </a:ln>
                <a:solidFill>
                  <a:srgbClr val="FFFF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Staff Interviews</a:t>
            </a:r>
            <a:endParaRPr lang="en-US" sz="5400" b="1" dirty="0">
              <a:ln w="12700">
                <a:solidFill>
                  <a:schemeClr val="bg1"/>
                </a:solidFill>
                <a:prstDash val="solid"/>
              </a:ln>
              <a:solidFill>
                <a:srgbClr val="FFFF0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71500" y="1295400"/>
            <a:ext cx="8077200" cy="4709160"/>
          </a:xfrm>
        </p:spPr>
        <p:txBody>
          <a:bodyPr>
            <a:normAutofit/>
          </a:bodyPr>
          <a:lstStyle/>
          <a:p>
            <a:pPr>
              <a:buFont typeface="Wingdings" panose="05000000000000000000" pitchFamily="2" charset="2"/>
              <a:buChar char="q"/>
            </a:pPr>
            <a:r>
              <a:rPr lang="en-US" dirty="0" smtClean="0">
                <a:ln>
                  <a:solidFill>
                    <a:schemeClr val="bg1"/>
                  </a:solidFill>
                </a:ln>
                <a:solidFill>
                  <a:schemeClr val="accent4">
                    <a:lumMod val="50000"/>
                  </a:schemeClr>
                </a:solidFill>
              </a:rPr>
              <a:t>The purpose of staff interviews is to inform systemic change by obtaining the perspective of local staff who have worked with the family</a:t>
            </a:r>
          </a:p>
          <a:p>
            <a:pPr>
              <a:buFont typeface="Wingdings" panose="05000000000000000000" pitchFamily="2" charset="2"/>
              <a:buChar char="q"/>
            </a:pPr>
            <a:endParaRPr lang="en-US" sz="1600" dirty="0" smtClean="0">
              <a:ln>
                <a:solidFill>
                  <a:schemeClr val="bg1"/>
                </a:solidFill>
              </a:ln>
              <a:solidFill>
                <a:schemeClr val="accent4">
                  <a:lumMod val="50000"/>
                </a:schemeClr>
              </a:solidFill>
            </a:endParaRPr>
          </a:p>
          <a:p>
            <a:pPr>
              <a:buFont typeface="Wingdings" panose="05000000000000000000" pitchFamily="2" charset="2"/>
              <a:buChar char="q"/>
            </a:pPr>
            <a:r>
              <a:rPr lang="en-US" dirty="0" smtClean="0">
                <a:ln>
                  <a:solidFill>
                    <a:schemeClr val="bg1"/>
                  </a:solidFill>
                </a:ln>
                <a:solidFill>
                  <a:schemeClr val="accent4">
                    <a:lumMod val="50000"/>
                  </a:schemeClr>
                </a:solidFill>
              </a:rPr>
              <a:t>The Critical Event Review Guide provides important considerations for the staff interview</a:t>
            </a:r>
          </a:p>
          <a:p>
            <a:pPr algn="r">
              <a:buFont typeface="Wingdings" panose="05000000000000000000" pitchFamily="2" charset="2"/>
              <a:buChar char="q"/>
            </a:pPr>
            <a:endParaRPr lang="en-US" dirty="0" smtClean="0">
              <a:ln>
                <a:solidFill>
                  <a:schemeClr val="bg1"/>
                </a:solidFill>
              </a:ln>
              <a:solidFill>
                <a:schemeClr val="accent4">
                  <a:lumMod val="50000"/>
                </a:schemeClr>
              </a:solidFill>
            </a:endParaRPr>
          </a:p>
          <a:p>
            <a:pPr>
              <a:buFont typeface="Wingdings" panose="05000000000000000000" pitchFamily="2" charset="2"/>
              <a:buChar char="q"/>
            </a:pPr>
            <a:r>
              <a:rPr lang="en-US" dirty="0" smtClean="0">
                <a:ln>
                  <a:solidFill>
                    <a:schemeClr val="bg1"/>
                  </a:solidFill>
                </a:ln>
                <a:solidFill>
                  <a:schemeClr val="accent4">
                    <a:lumMod val="50000"/>
                  </a:schemeClr>
                </a:solidFill>
              </a:rPr>
              <a:t>Reviewers are not limited to the questions on the CD-164B during the staff interview</a:t>
            </a:r>
            <a:endParaRPr lang="en-US" dirty="0">
              <a:ln>
                <a:solidFill>
                  <a:schemeClr val="bg1"/>
                </a:solidFill>
              </a:ln>
              <a:solidFill>
                <a:schemeClr val="accent4">
                  <a:lumMod val="50000"/>
                </a:schemeClr>
              </a:solidFill>
            </a:endParaRPr>
          </a:p>
        </p:txBody>
      </p:sp>
    </p:spTree>
    <p:extLst>
      <p:ext uri="{BB962C8B-B14F-4D97-AF65-F5344CB8AC3E}">
        <p14:creationId xmlns:p14="http://schemas.microsoft.com/office/powerpoint/2010/main" val="2195196623"/>
      </p:ext>
    </p:extLst>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1450" y="2438400"/>
            <a:ext cx="8648700" cy="441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buFont typeface="Wingdings" pitchFamily="2" charset="2"/>
              <a:buChar char="q"/>
            </a:pPr>
            <a:r>
              <a:rPr lang="en-US" sz="3200" b="1" dirty="0" smtClean="0">
                <a:ln>
                  <a:solidFill>
                    <a:srgbClr val="1F255B"/>
                  </a:solidFill>
                </a:ln>
                <a:solidFill>
                  <a:schemeClr val="bg2">
                    <a:lumMod val="50000"/>
                  </a:schemeClr>
                </a:solidFill>
                <a:latin typeface="Century" pitchFamily="18" charset="0"/>
              </a:rPr>
              <a:t>The reviewer will summarize findings from all case records reviewed and interviews noting any practice concerns or practice trends. </a:t>
            </a:r>
          </a:p>
          <a:p>
            <a:pPr marL="457200" indent="-457200">
              <a:buFont typeface="Wingdings" pitchFamily="2" charset="2"/>
              <a:buChar char="q"/>
            </a:pPr>
            <a:endParaRPr lang="en-US" sz="1200" b="1" dirty="0" smtClean="0">
              <a:ln>
                <a:solidFill>
                  <a:srgbClr val="1F255B"/>
                </a:solidFill>
              </a:ln>
              <a:solidFill>
                <a:schemeClr val="bg2">
                  <a:lumMod val="50000"/>
                </a:schemeClr>
              </a:solidFill>
              <a:latin typeface="Century" pitchFamily="18" charset="0"/>
            </a:endParaRPr>
          </a:p>
          <a:p>
            <a:pPr marL="457200" indent="-457200">
              <a:buFont typeface="Wingdings" pitchFamily="2" charset="2"/>
              <a:buChar char="q"/>
            </a:pPr>
            <a:endParaRPr lang="en-US" sz="1200" b="1" dirty="0" smtClean="0">
              <a:ln>
                <a:solidFill>
                  <a:srgbClr val="1F255B"/>
                </a:solidFill>
              </a:ln>
              <a:solidFill>
                <a:schemeClr val="bg2">
                  <a:lumMod val="50000"/>
                </a:schemeClr>
              </a:solidFill>
              <a:latin typeface="Century" pitchFamily="18" charset="0"/>
            </a:endParaRPr>
          </a:p>
          <a:p>
            <a:pPr marL="457200" indent="-457200">
              <a:buFont typeface="Wingdings" pitchFamily="2" charset="2"/>
              <a:buChar char="q"/>
            </a:pPr>
            <a:r>
              <a:rPr lang="en-US" sz="3200" b="1" dirty="0" smtClean="0">
                <a:ln>
                  <a:solidFill>
                    <a:srgbClr val="1F255B"/>
                  </a:solidFill>
                </a:ln>
                <a:solidFill>
                  <a:schemeClr val="bg2">
                    <a:lumMod val="50000"/>
                  </a:schemeClr>
                </a:solidFill>
                <a:latin typeface="Century" pitchFamily="18" charset="0"/>
              </a:rPr>
              <a:t>Recommendations may include issues related to law, policy, practice and training. </a:t>
            </a:r>
            <a:endParaRPr lang="en-US" sz="6000" b="1" dirty="0">
              <a:ln>
                <a:solidFill>
                  <a:srgbClr val="1F255B"/>
                </a:solidFill>
              </a:ln>
              <a:solidFill>
                <a:schemeClr val="bg2">
                  <a:lumMod val="50000"/>
                </a:schemeClr>
              </a:solidFill>
              <a:latin typeface="Century" pitchFamily="18" charset="0"/>
            </a:endParaRPr>
          </a:p>
        </p:txBody>
      </p:sp>
      <p:sp>
        <p:nvSpPr>
          <p:cNvPr id="26" name="Rounded Rectangle 25"/>
          <p:cNvSpPr/>
          <p:nvPr/>
        </p:nvSpPr>
        <p:spPr>
          <a:xfrm>
            <a:off x="178593" y="0"/>
            <a:ext cx="8634413" cy="2286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ln>
                  <a:solidFill>
                    <a:srgbClr val="002060"/>
                  </a:solidFill>
                </a:ln>
                <a:solidFill>
                  <a:schemeClr val="accent4">
                    <a:lumMod val="75000"/>
                  </a:schemeClr>
                </a:solidFill>
                <a:latin typeface="Century" pitchFamily="18" charset="0"/>
              </a:rPr>
              <a:t>Observations </a:t>
            </a:r>
            <a:r>
              <a:rPr lang="en-US" sz="3600" b="1" dirty="0">
                <a:ln>
                  <a:solidFill>
                    <a:srgbClr val="002060"/>
                  </a:solidFill>
                </a:ln>
                <a:solidFill>
                  <a:schemeClr val="accent4">
                    <a:lumMod val="75000"/>
                  </a:schemeClr>
                </a:solidFill>
                <a:latin typeface="Century" pitchFamily="18" charset="0"/>
              </a:rPr>
              <a:t>from Critical </a:t>
            </a:r>
            <a:r>
              <a:rPr lang="en-US" sz="3600" b="1" dirty="0" smtClean="0">
                <a:ln>
                  <a:solidFill>
                    <a:srgbClr val="002060"/>
                  </a:solidFill>
                </a:ln>
                <a:solidFill>
                  <a:schemeClr val="accent4">
                    <a:lumMod val="75000"/>
                  </a:schemeClr>
                </a:solidFill>
                <a:latin typeface="Century" pitchFamily="18" charset="0"/>
              </a:rPr>
              <a:t>Event Review </a:t>
            </a:r>
          </a:p>
          <a:p>
            <a:pPr algn="ctr"/>
            <a:r>
              <a:rPr lang="en-US" sz="4400" b="1" dirty="0" smtClean="0">
                <a:ln>
                  <a:solidFill>
                    <a:srgbClr val="002060"/>
                  </a:solidFill>
                </a:ln>
                <a:solidFill>
                  <a:schemeClr val="accent5">
                    <a:lumMod val="50000"/>
                  </a:schemeClr>
                </a:solidFill>
                <a:latin typeface="Century" pitchFamily="18" charset="0"/>
              </a:rPr>
              <a:t>CD-164 C</a:t>
            </a:r>
            <a:endParaRPr lang="en-US" sz="4400" dirty="0">
              <a:ln>
                <a:solidFill>
                  <a:srgbClr val="002060"/>
                </a:solidFill>
              </a:ln>
              <a:solidFill>
                <a:schemeClr val="accent5">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style>
          <a:lnRef idx="1">
            <a:schemeClr val="accent5"/>
          </a:lnRef>
          <a:fillRef idx="2">
            <a:schemeClr val="accent5"/>
          </a:fillRef>
          <a:effectRef idx="1">
            <a:schemeClr val="accent5"/>
          </a:effectRef>
          <a:fontRef idx="minor">
            <a:schemeClr val="dk1"/>
          </a:fontRef>
        </p:style>
        <p:txBody>
          <a:bodyPr/>
          <a:lstStyle/>
          <a:p>
            <a:r>
              <a:rPr lang="en-US" b="1" dirty="0" smtClean="0">
                <a:ln w="12700">
                  <a:solidFill>
                    <a:schemeClr val="bg1">
                      <a:lumMod val="95000"/>
                      <a:lumOff val="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What Are Critical Events?</a:t>
            </a:r>
            <a:endParaRPr lang="en-US" b="1" dirty="0">
              <a:ln w="12700">
                <a:solidFill>
                  <a:schemeClr val="bg1">
                    <a:lumMod val="95000"/>
                    <a:lumOff val="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nvPr>
        </p:nvGraphicFramePr>
        <p:xfrm>
          <a:off x="355600" y="990600"/>
          <a:ext cx="8229600" cy="5668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533400"/>
            <a:ext cx="7696200" cy="5791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95300" y="304800"/>
            <a:ext cx="8229600" cy="1143000"/>
          </a:xfrm>
        </p:spPr>
        <p:txBody>
          <a:bodyPr/>
          <a:lstStyle/>
          <a:p>
            <a:pPr algn="ctr"/>
            <a:r>
              <a:rPr lang="en-US" b="1" dirty="0" smtClean="0">
                <a:ln w="6350">
                  <a:solidFill>
                    <a:schemeClr val="bg1">
                      <a:lumMod val="95000"/>
                      <a:lumOff val="5000"/>
                    </a:schemeClr>
                  </a:solidFill>
                </a:ln>
                <a:latin typeface="Times New Roman" panose="02020603050405020304" pitchFamily="18" charset="0"/>
                <a:cs typeface="Times New Roman" panose="02020603050405020304" pitchFamily="18" charset="0"/>
              </a:rPr>
              <a:t>Trends and Action Steps</a:t>
            </a:r>
            <a:endParaRPr lang="en-US" b="1" dirty="0">
              <a:ln w="6350">
                <a:solidFill>
                  <a:schemeClr val="bg1">
                    <a:lumMod val="95000"/>
                    <a:lumOff val="5000"/>
                  </a:schemeClr>
                </a:solidFill>
              </a:ln>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7620000" cy="4800600"/>
          </a:xfrm>
        </p:spPr>
        <p:txBody>
          <a:bodyPr>
            <a:normAutofit fontScale="85000" lnSpcReduction="20000"/>
          </a:bodyPr>
          <a:lstStyle/>
          <a:p>
            <a:r>
              <a:rPr lang="en-US" sz="4000" dirty="0" smtClean="0">
                <a:ln>
                  <a:solidFill>
                    <a:schemeClr val="bg2">
                      <a:lumMod val="75000"/>
                    </a:schemeClr>
                  </a:solidFill>
                </a:ln>
                <a:solidFill>
                  <a:schemeClr val="bg1"/>
                </a:solidFill>
              </a:rPr>
              <a:t>Critical event trends and recommendations are shared with Children’s Division’s Executive Staff.</a:t>
            </a:r>
          </a:p>
          <a:p>
            <a:r>
              <a:rPr lang="en-US" sz="4000" dirty="0" smtClean="0">
                <a:ln>
                  <a:solidFill>
                    <a:schemeClr val="bg2">
                      <a:lumMod val="75000"/>
                    </a:schemeClr>
                  </a:solidFill>
                </a:ln>
                <a:solidFill>
                  <a:schemeClr val="bg1"/>
                </a:solidFill>
              </a:rPr>
              <a:t>Systemic issues or areas for improvement identified during the completion of the critical event review should be shared with Central Office staff and/or local management as appropriate by the reviewer.</a:t>
            </a:r>
            <a:endParaRPr lang="en-US" sz="4000" dirty="0">
              <a:ln>
                <a:solidFill>
                  <a:schemeClr val="bg2">
                    <a:lumMod val="75000"/>
                  </a:schemeClr>
                </a:solidFill>
              </a:ln>
              <a:solidFill>
                <a:schemeClr val="bg1"/>
              </a:solidFill>
            </a:endParaRPr>
          </a:p>
        </p:txBody>
      </p:sp>
    </p:spTree>
    <p:extLst>
      <p:ext uri="{BB962C8B-B14F-4D97-AF65-F5344CB8AC3E}">
        <p14:creationId xmlns:p14="http://schemas.microsoft.com/office/powerpoint/2010/main" val="3077407898"/>
      </p:ext>
    </p:extLst>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0058" y="1752600"/>
            <a:ext cx="8534400" cy="434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0988" fontAlgn="base">
              <a:spcBef>
                <a:spcPct val="0"/>
              </a:spcBef>
              <a:spcAft>
                <a:spcPct val="0"/>
              </a:spcAft>
            </a:pP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Complete within </a:t>
            </a: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30 </a:t>
            </a: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business </a:t>
            </a:r>
          </a:p>
          <a:p>
            <a:pPr marL="280988" fontAlgn="base">
              <a:spcBef>
                <a:spcPct val="0"/>
              </a:spcBef>
              <a:spcAft>
                <a:spcPct val="0"/>
              </a:spcAft>
            </a:pP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days </a:t>
            </a: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unless essential information to complete a thorough review is not available. </a:t>
            </a:r>
          </a:p>
          <a:p>
            <a:pPr marL="280988" fontAlgn="base">
              <a:spcBef>
                <a:spcPct val="0"/>
              </a:spcBef>
              <a:spcAft>
                <a:spcPct val="0"/>
              </a:spcAft>
            </a:pPr>
            <a:endParaRPr lang="en-US" sz="3200" b="1" dirty="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endParaRPr>
          </a:p>
          <a:p>
            <a:pPr marL="280988" fontAlgn="base">
              <a:spcBef>
                <a:spcPct val="0"/>
              </a:spcBef>
              <a:spcAft>
                <a:spcPct val="0"/>
              </a:spcAft>
            </a:pPr>
            <a:r>
              <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Completed reviews should be submitted to:</a:t>
            </a:r>
            <a:endParaRPr lang="en-US" sz="3200" b="1" dirty="0" smtClean="0">
              <a:ln w="9000" cmpd="sng">
                <a:solidFill>
                  <a:schemeClr val="bg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endParaRPr>
          </a:p>
          <a:p>
            <a:pPr marL="280988" fontAlgn="base">
              <a:spcBef>
                <a:spcPct val="0"/>
              </a:spcBef>
              <a:spcAft>
                <a:spcPct val="0"/>
              </a:spcAft>
            </a:pPr>
            <a:endParaRPr lang="en-US" sz="1400" b="1" dirty="0" smtClean="0">
              <a:ln w="9000" cmpd="sng">
                <a:solidFill>
                  <a:schemeClr val="accent2">
                    <a:lumMod val="50000"/>
                  </a:schemeClr>
                </a:solidFill>
                <a:prstDash val="solid"/>
              </a:ln>
              <a:solidFill>
                <a:srgbClr val="962A68"/>
              </a:solidFill>
              <a:effectLst>
                <a:reflection blurRad="12700" stA="28000" endPos="45000" dist="1000" dir="5400000" sy="-100000" algn="bl" rotWithShape="0"/>
              </a:effectLst>
              <a:latin typeface="Times New Roman" pitchFamily="18" charset="0"/>
              <a:cs typeface="Times New Roman" pitchFamily="18" charset="0"/>
            </a:endParaRPr>
          </a:p>
          <a:p>
            <a:pPr marL="280988"/>
            <a:endParaRPr lang="en-US" sz="300" b="1" dirty="0" smtClean="0">
              <a:ln w="9000" cmpd="sng">
                <a:solidFill>
                  <a:schemeClr val="tx1"/>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endParaRPr>
          </a:p>
          <a:p>
            <a:pPr marL="280988"/>
            <a:r>
              <a:rPr lang="en-US" sz="3200" u="sng" dirty="0" smtClean="0">
                <a:ln w="12700">
                  <a:solidFill>
                    <a:srgbClr val="C00000"/>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hlinkClick r:id="rId2"/>
              </a:rPr>
              <a:t>DSS.CD.CriticalEventReport@dss.mo.gov</a:t>
            </a:r>
          </a:p>
          <a:p>
            <a:pPr marL="280988"/>
            <a:r>
              <a:rPr lang="en-US" sz="2400" u="sng" dirty="0" smtClean="0">
                <a:ln w="12700">
                  <a:solidFill>
                    <a:srgbClr val="C00000"/>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hlinkClick r:id="rId2"/>
              </a:rPr>
              <a:t> </a:t>
            </a:r>
          </a:p>
          <a:p>
            <a:pPr marL="280988" fontAlgn="base">
              <a:spcBef>
                <a:spcPct val="0"/>
              </a:spcBef>
              <a:spcAft>
                <a:spcPct val="0"/>
              </a:spcAft>
            </a:pPr>
            <a:r>
              <a:rPr lang="en-US" sz="3200" b="1" dirty="0" smtClean="0">
                <a:ln w="9000" cmpd="sng">
                  <a:solidFill>
                    <a:schemeClr val="bg1">
                      <a:lumMod val="95000"/>
                      <a:lumOff val="5000"/>
                    </a:schemeClr>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rPr>
              <a:t>Carbon copy Regional Director.</a:t>
            </a:r>
          </a:p>
        </p:txBody>
      </p:sp>
      <p:sp>
        <p:nvSpPr>
          <p:cNvPr id="5" name="AutoShape 2"/>
          <p:cNvSpPr>
            <a:spLocks noChangeArrowheads="1"/>
          </p:cNvSpPr>
          <p:nvPr/>
        </p:nvSpPr>
        <p:spPr bwMode="auto">
          <a:xfrm>
            <a:off x="457200" y="457200"/>
            <a:ext cx="6096000" cy="1066800"/>
          </a:xfrm>
          <a:prstGeom prst="flowChartAlternateProcess">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61913" marR="0" lvl="1" algn="ctr" defTabSz="914400" rtl="0" eaLnBrk="1" fontAlgn="base" latinLnBrk="0" hangingPunct="1">
              <a:lnSpc>
                <a:spcPct val="100000"/>
              </a:lnSpc>
              <a:spcBef>
                <a:spcPct val="0"/>
              </a:spcBef>
              <a:spcAft>
                <a:spcPct val="0"/>
              </a:spcAft>
              <a:buClrTx/>
              <a:buSzTx/>
              <a:tabLst/>
            </a:pPr>
            <a:r>
              <a:rPr kumimoji="0" lang="en-US" sz="4400" b="1" i="0" u="none" strike="noStrike" normalizeH="0" baseline="0"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Tool Kit Completion:</a:t>
            </a:r>
            <a:endParaRPr kumimoji="0" lang="en-US" sz="8000" b="1" i="0" u="none" strike="noStrike" normalizeH="0" baseline="0"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Calibri" pitchFamily="34" charset="0"/>
            </a:endParaRPr>
          </a:p>
        </p:txBody>
      </p:sp>
      <p:pic>
        <p:nvPicPr>
          <p:cNvPr id="1030" name="Picture 6"/>
          <p:cNvPicPr>
            <a:picLocks noChangeAspect="1" noChangeArrowheads="1"/>
          </p:cNvPicPr>
          <p:nvPr/>
        </p:nvPicPr>
        <p:blipFill>
          <a:blip r:embed="rId3" cstate="print"/>
          <a:srcRect/>
          <a:stretch>
            <a:fillRect/>
          </a:stretch>
        </p:blipFill>
        <p:spPr bwMode="auto">
          <a:xfrm rot="1027221">
            <a:off x="6836289" y="204013"/>
            <a:ext cx="1902153" cy="2209608"/>
          </a:xfrm>
          <a:prstGeom prst="rect">
            <a:avLst/>
          </a:prstGeom>
          <a:noFill/>
          <a:ln w="9525">
            <a:noFill/>
            <a:miter lim="800000"/>
            <a:headEnd/>
            <a:tailEnd/>
          </a:ln>
          <a:effectLst>
            <a:glow rad="228600">
              <a:schemeClr val="accent1">
                <a:satMod val="175000"/>
                <a:alpha val="40000"/>
              </a:schemeClr>
            </a:glow>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 calcmode="lin" valueType="num">
                                      <p:cBhvr additive="base">
                                        <p:cTn id="35"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par>
                          <p:cTn id="37" fill="hold">
                            <p:stCondLst>
                              <p:cond delay="500"/>
                            </p:stCondLst>
                            <p:childTnLst>
                              <p:par>
                                <p:cTn id="38" presetID="25" presetClass="entr" presetSubtype="0" fill="hold" nodeType="afterEffect">
                                  <p:stCondLst>
                                    <p:cond delay="0"/>
                                  </p:stCondLst>
                                  <p:childTnLst>
                                    <p:set>
                                      <p:cBhvr>
                                        <p:cTn id="39" dur="1" fill="hold">
                                          <p:stCondLst>
                                            <p:cond delay="0"/>
                                          </p:stCondLst>
                                        </p:cTn>
                                        <p:tgtEl>
                                          <p:spTgt spid="1030"/>
                                        </p:tgtEl>
                                        <p:attrNameLst>
                                          <p:attrName>style.visibility</p:attrName>
                                        </p:attrNameLst>
                                      </p:cBhvr>
                                      <p:to>
                                        <p:strVal val="visible"/>
                                      </p:to>
                                    </p:set>
                                    <p:anim calcmode="lin" valueType="num">
                                      <p:cBhvr>
                                        <p:cTn id="40" dur="500" decel="50000" fill="hold">
                                          <p:stCondLst>
                                            <p:cond delay="0"/>
                                          </p:stCondLst>
                                        </p:cTn>
                                        <p:tgtEl>
                                          <p:spTgt spid="1030"/>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1030"/>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1030"/>
                                        </p:tgtEl>
                                        <p:attrNameLst>
                                          <p:attrName>ppt_w</p:attrName>
                                        </p:attrNameLst>
                                      </p:cBhvr>
                                      <p:tavLst>
                                        <p:tav tm="0">
                                          <p:val>
                                            <p:strVal val="#ppt_w*.05"/>
                                          </p:val>
                                        </p:tav>
                                        <p:tav tm="100000">
                                          <p:val>
                                            <p:strVal val="#ppt_w"/>
                                          </p:val>
                                        </p:tav>
                                      </p:tavLst>
                                    </p:anim>
                                    <p:anim calcmode="lin" valueType="num">
                                      <p:cBhvr>
                                        <p:cTn id="43" dur="1000" fill="hold"/>
                                        <p:tgtEl>
                                          <p:spTgt spid="1030"/>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1030"/>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1030"/>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1030"/>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524000"/>
            <a:ext cx="8229600" cy="4648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65150" indent="-504825">
              <a:buFont typeface="Wingdings" pitchFamily="2" charset="2"/>
              <a:buChar char="q"/>
            </a:pPr>
            <a:r>
              <a:rPr lang="en-US" sz="36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rPr>
              <a:t>A multi-disciplinary panel designed to bring insight from outside the Division </a:t>
            </a:r>
          </a:p>
          <a:p>
            <a:pPr marL="565150" indent="-504825">
              <a:buFont typeface="Wingdings" pitchFamily="2" charset="2"/>
              <a:buChar char="q"/>
            </a:pPr>
            <a:endParaRPr lang="en-US" sz="24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36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rPr>
              <a:t>The goal is to look at agency systems and causal factors which may have impacted the event</a:t>
            </a:r>
          </a:p>
        </p:txBody>
      </p:sp>
      <p:sp>
        <p:nvSpPr>
          <p:cNvPr id="5" name="Rounded Rectangle 4"/>
          <p:cNvSpPr/>
          <p:nvPr/>
        </p:nvSpPr>
        <p:spPr>
          <a:xfrm>
            <a:off x="609600" y="304800"/>
            <a:ext cx="7772400"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smtClean="0">
                <a:ln>
                  <a:solidFill>
                    <a:schemeClr val="accent1">
                      <a:lumMod val="50000"/>
                    </a:schemeClr>
                  </a:solidFill>
                </a:ln>
                <a:solidFill>
                  <a:schemeClr val="accent2">
                    <a:lumMod val="50000"/>
                  </a:schemeClr>
                </a:solidFill>
                <a:latin typeface="Century" pitchFamily="18" charset="0"/>
              </a:rPr>
              <a:t>Critical Event Review Panel</a:t>
            </a:r>
            <a:endParaRPr lang="en-US" sz="44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uiExpand="1" build="allAtOnce"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1219200"/>
            <a:ext cx="8686800" cy="533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61913" indent="14288"/>
            <a:r>
              <a:rPr lang="en-US" sz="4000" b="1" dirty="0" smtClean="0">
                <a:ln w="1905">
                  <a:solidFill>
                    <a:schemeClr val="bg1"/>
                  </a:solidFill>
                </a:ln>
                <a:solidFill>
                  <a:schemeClr val="accent2">
                    <a:lumMod val="75000"/>
                  </a:schemeClr>
                </a:solidFill>
                <a:effectLst>
                  <a:innerShdw blurRad="69850" dist="43180" dir="5400000">
                    <a:srgbClr val="000000">
                      <a:alpha val="65000"/>
                    </a:srgbClr>
                  </a:innerShdw>
                </a:effectLst>
                <a:latin typeface="Century" pitchFamily="18" charset="0"/>
              </a:rPr>
              <a:t>Panel meetings are held for:</a:t>
            </a:r>
          </a:p>
          <a:p>
            <a:pPr marL="61913" indent="14288"/>
            <a:endParaRPr lang="en-US" sz="300" b="1" dirty="0" smtClean="0">
              <a:ln w="1905">
                <a:solidFill>
                  <a:schemeClr val="bg1"/>
                </a:solidFill>
              </a:ln>
              <a:solidFill>
                <a:schemeClr val="accent2">
                  <a:lumMod val="75000"/>
                </a:schemeClr>
              </a:solidFill>
              <a:effectLst>
                <a:innerShdw blurRad="69850" dist="43180" dir="5400000">
                  <a:srgbClr val="000000">
                    <a:alpha val="65000"/>
                  </a:srgbClr>
                </a:innerShdw>
              </a:effectLst>
              <a:latin typeface="Century" pitchFamily="18" charset="0"/>
            </a:endParaRPr>
          </a:p>
          <a:p>
            <a:pPr marL="565150" indent="-504825"/>
            <a:endParaRPr lang="en-US" sz="800" b="1" dirty="0" smtClean="0">
              <a:ln w="1905">
                <a:solidFill>
                  <a:schemeClr val="bg1"/>
                </a:solidFill>
              </a:ln>
              <a:solidFill>
                <a:schemeClr val="accent2">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rPr>
              <a:t>All Category C events if CA/N is suspected </a:t>
            </a:r>
            <a:r>
              <a:rPr lang="en-US" sz="2600" b="1" u="sng" dirty="0">
                <a:ln w="1905">
                  <a:solidFill>
                    <a:schemeClr val="bg1"/>
                  </a:solidFill>
                </a:ln>
                <a:solidFill>
                  <a:srgbClr val="FF0000"/>
                </a:solidFill>
                <a:effectLst>
                  <a:innerShdw blurRad="69850" dist="43180" dir="5400000">
                    <a:srgbClr val="000000">
                      <a:alpha val="65000"/>
                    </a:srgbClr>
                  </a:innerShdw>
                </a:effectLst>
                <a:latin typeface="Century" pitchFamily="18" charset="0"/>
              </a:rPr>
              <a:t>or if  </a:t>
            </a:r>
            <a:r>
              <a:rPr lang="en-US" sz="2600" b="1" dirty="0">
                <a:ln w="1905">
                  <a:solidFill>
                    <a:schemeClr val="bg1"/>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endParaRPr lang="en-US" sz="2600" b="1" dirty="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endParaRPr lang="en-US" sz="2600" b="1" dirty="0" smtClean="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smtClean="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rPr>
              <a:t>Category B fatalities if CA/N is suspected </a:t>
            </a:r>
            <a:r>
              <a:rPr lang="en-US" sz="2600" b="1" u="sng" dirty="0" smtClean="0">
                <a:ln w="1905">
                  <a:solidFill>
                    <a:schemeClr val="bg1"/>
                  </a:solidFill>
                </a:ln>
                <a:solidFill>
                  <a:srgbClr val="FF0000"/>
                </a:solidFill>
                <a:effectLst>
                  <a:innerShdw blurRad="69850" dist="43180" dir="5400000">
                    <a:srgbClr val="000000">
                      <a:alpha val="65000"/>
                    </a:srgbClr>
                  </a:innerShdw>
                </a:effectLst>
                <a:latin typeface="Century" pitchFamily="18" charset="0"/>
              </a:rPr>
              <a:t>or </a:t>
            </a:r>
            <a:r>
              <a:rPr lang="en-US" sz="2600" b="1" u="sng" dirty="0">
                <a:ln w="1905">
                  <a:solidFill>
                    <a:schemeClr val="bg1"/>
                  </a:solidFill>
                </a:ln>
                <a:solidFill>
                  <a:srgbClr val="FF0000"/>
                </a:solidFill>
                <a:effectLst>
                  <a:innerShdw blurRad="69850" dist="43180" dir="5400000">
                    <a:srgbClr val="000000">
                      <a:alpha val="65000"/>
                    </a:srgbClr>
                  </a:innerShdw>
                </a:effectLst>
                <a:latin typeface="Century" pitchFamily="18" charset="0"/>
              </a:rPr>
              <a:t>if  </a:t>
            </a:r>
            <a:r>
              <a:rPr lang="en-US" sz="2600" b="1" dirty="0">
                <a:ln w="1905">
                  <a:solidFill>
                    <a:schemeClr val="bg1"/>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endParaRPr lang="en-US" sz="2600" b="1" dirty="0" smtClean="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endParaRPr lang="en-US" sz="2600" b="1" dirty="0" smtClean="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smtClean="0">
                <a:ln w="1905">
                  <a:solidFill>
                    <a:schemeClr val="bg1"/>
                  </a:solidFill>
                </a:ln>
                <a:solidFill>
                  <a:schemeClr val="accent4">
                    <a:lumMod val="75000"/>
                  </a:schemeClr>
                </a:solidFill>
                <a:effectLst>
                  <a:innerShdw blurRad="69850" dist="43180" dir="5400000">
                    <a:srgbClr val="000000">
                      <a:alpha val="65000"/>
                    </a:srgbClr>
                  </a:innerShdw>
                </a:effectLst>
                <a:latin typeface="Century" pitchFamily="18" charset="0"/>
              </a:rPr>
              <a:t>Categories A, B (non-fatalities), D and E, </a:t>
            </a:r>
            <a:r>
              <a:rPr lang="en-US" sz="2600" b="1" u="sng" dirty="0" smtClean="0">
                <a:ln w="1905">
                  <a:solidFill>
                    <a:schemeClr val="bg1"/>
                  </a:solidFill>
                </a:ln>
                <a:solidFill>
                  <a:srgbClr val="C00000"/>
                </a:solidFill>
                <a:effectLst>
                  <a:innerShdw blurRad="69850" dist="43180" dir="5400000">
                    <a:srgbClr val="000000">
                      <a:alpha val="65000"/>
                    </a:srgbClr>
                  </a:innerShdw>
                </a:effectLst>
                <a:latin typeface="Century" pitchFamily="18" charset="0"/>
              </a:rPr>
              <a:t>only if</a:t>
            </a:r>
            <a:r>
              <a:rPr lang="en-US" sz="2600" b="1" dirty="0" smtClean="0">
                <a:ln w="1905">
                  <a:solidFill>
                    <a:schemeClr val="bg1"/>
                  </a:solidFill>
                </a:ln>
                <a:solidFill>
                  <a:srgbClr val="C00000"/>
                </a:solidFill>
                <a:effectLst>
                  <a:innerShdw blurRad="69850" dist="43180" dir="5400000">
                    <a:srgbClr val="000000">
                      <a:alpha val="65000"/>
                    </a:srgbClr>
                  </a:innerShdw>
                </a:effectLst>
                <a:latin typeface="Century" pitchFamily="18" charset="0"/>
              </a:rPr>
              <a:t>  </a:t>
            </a:r>
            <a:r>
              <a:rPr lang="en-US" sz="2600" b="1" dirty="0" smtClean="0">
                <a:ln w="1905">
                  <a:solidFill>
                    <a:schemeClr val="bg1"/>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p>
          <a:p>
            <a:pPr marL="565150" indent="-504825">
              <a:buFont typeface="Wingdings" pitchFamily="2" charset="2"/>
              <a:buChar char="q"/>
            </a:pPr>
            <a:endParaRPr lang="en-US" sz="12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endParaRPr>
          </a:p>
        </p:txBody>
      </p:sp>
      <p:sp>
        <p:nvSpPr>
          <p:cNvPr id="5" name="Rounded Rectangle 4"/>
          <p:cNvSpPr/>
          <p:nvPr/>
        </p:nvSpPr>
        <p:spPr>
          <a:xfrm>
            <a:off x="285750" y="228600"/>
            <a:ext cx="8420100" cy="838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ln>
                  <a:solidFill>
                    <a:schemeClr val="accent1">
                      <a:lumMod val="50000"/>
                    </a:schemeClr>
                  </a:solidFill>
                </a:ln>
                <a:solidFill>
                  <a:schemeClr val="accent2">
                    <a:lumMod val="50000"/>
                  </a:schemeClr>
                </a:solidFill>
                <a:latin typeface="Century" pitchFamily="18" charset="0"/>
              </a:rPr>
              <a:t>Critical Event Review Panel</a:t>
            </a:r>
            <a:endParaRPr lang="en-US" sz="48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 calcmode="lin" valueType="num">
                                      <p:cBhvr additive="base">
                                        <p:cTn id="24"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5" end="5"/>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 calcmode="lin" valueType="num">
                                      <p:cBhvr additive="base">
                                        <p:cTn id="28"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alpha val="6000"/>
              </a:schemeClr>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1"/>
          <a:tileRect/>
        </a:gradFill>
        <a:effectLst/>
      </p:bgPr>
    </p:bg>
    <p:spTree>
      <p:nvGrpSpPr>
        <p:cNvPr id="1" name=""/>
        <p:cNvGrpSpPr/>
        <p:nvPr/>
      </p:nvGrpSpPr>
      <p:grpSpPr>
        <a:xfrm>
          <a:off x="0" y="0"/>
          <a:ext cx="0" cy="0"/>
          <a:chOff x="0" y="0"/>
          <a:chExt cx="0" cy="0"/>
        </a:xfrm>
      </p:grpSpPr>
      <p:sp>
        <p:nvSpPr>
          <p:cNvPr id="4" name="Rounded Rectangle 3"/>
          <p:cNvSpPr/>
          <p:nvPr/>
        </p:nvSpPr>
        <p:spPr>
          <a:xfrm>
            <a:off x="381000" y="1981200"/>
            <a:ext cx="8229600" cy="411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4000" b="1" dirty="0" smtClean="0">
                <a:ln>
                  <a:solidFill>
                    <a:srgbClr val="1F255B"/>
                  </a:solidFill>
                </a:ln>
                <a:solidFill>
                  <a:schemeClr val="accent2">
                    <a:lumMod val="50000"/>
                  </a:schemeClr>
                </a:solidFill>
                <a:latin typeface="Century" pitchFamily="18" charset="0"/>
              </a:rPr>
              <a:t>The reviewer and staff from the incident county present an overview of the incident, comment on the findings, and provide case updates.  </a:t>
            </a:r>
            <a:endParaRPr lang="en-US" sz="4000" b="1" dirty="0">
              <a:ln>
                <a:solidFill>
                  <a:srgbClr val="1F255B"/>
                </a:solidFill>
              </a:ln>
              <a:solidFill>
                <a:schemeClr val="accent2">
                  <a:lumMod val="50000"/>
                </a:schemeClr>
              </a:solidFill>
              <a:latin typeface="Century" pitchFamily="18" charset="0"/>
            </a:endParaRPr>
          </a:p>
        </p:txBody>
      </p:sp>
      <p:sp>
        <p:nvSpPr>
          <p:cNvPr id="5" name="Rounded Rectangle 4"/>
          <p:cNvSpPr/>
          <p:nvPr/>
        </p:nvSpPr>
        <p:spPr>
          <a:xfrm>
            <a:off x="371475" y="533400"/>
            <a:ext cx="8248650" cy="1143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b="1" dirty="0" smtClean="0">
                <a:ln>
                  <a:solidFill>
                    <a:schemeClr val="accent1">
                      <a:lumMod val="50000"/>
                    </a:schemeClr>
                  </a:solidFill>
                </a:ln>
                <a:solidFill>
                  <a:srgbClr val="C00000"/>
                </a:solidFill>
                <a:latin typeface="Century" pitchFamily="18" charset="0"/>
              </a:rPr>
              <a:t>Critical Event Review Panel</a:t>
            </a:r>
            <a:endParaRPr lang="en-US" sz="4000" b="1" dirty="0">
              <a:ln>
                <a:solidFill>
                  <a:schemeClr val="accent1">
                    <a:lumMod val="50000"/>
                  </a:schemeClr>
                </a:solidFill>
              </a:ln>
              <a:solidFill>
                <a:srgbClr val="C00000"/>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4300" y="914400"/>
            <a:ext cx="8763000" cy="5562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65150" indent="-504825">
              <a:buFont typeface="Wingdings" pitchFamily="2" charset="2"/>
              <a:buChar char="q"/>
            </a:pPr>
            <a:endParaRPr lang="en-US" sz="1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The Reviewer</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Director and Regional Director</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Contracted Case Management CEO or designee</a:t>
            </a:r>
          </a:p>
          <a:p>
            <a:pPr marL="565150" indent="-504825" algn="ctr"/>
            <a:endParaRPr lang="en-US"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Representation from:</a:t>
            </a:r>
          </a:p>
          <a:p>
            <a:pPr marL="565150" indent="-504825"/>
            <a:endParaRPr lang="en-US" sz="14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Children’s Division Central Office (CD)</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Department of Social Services (DSS)</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of Youth Services (DYS)</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Department of Mental Health (DMH)</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of Legal Services (DLS)</a:t>
            </a:r>
          </a:p>
          <a:p>
            <a:pPr marL="565150" indent="-504825">
              <a:buFont typeface="Wingdings" pitchFamily="2" charset="2"/>
              <a:buChar char="q"/>
            </a:pPr>
            <a:r>
              <a:rPr lang="en-US" sz="2800" b="1" dirty="0" smtClean="0">
                <a:ln w="12700">
                  <a:solidFill>
                    <a:schemeClr val="bg1"/>
                  </a:solidFill>
                  <a:prstDash val="solid"/>
                </a:ln>
                <a:solidFill>
                  <a:schemeClr val="accent6">
                    <a:lumMod val="50000"/>
                  </a:schemeClr>
                </a:solidFill>
                <a:effectLst>
                  <a:outerShdw blurRad="41275" dist="20320" dir="1800000" algn="tl" rotWithShape="0">
                    <a:srgbClr val="000000">
                      <a:alpha val="40000"/>
                    </a:srgbClr>
                  </a:outerShdw>
                </a:effectLst>
                <a:latin typeface="Century" pitchFamily="18" charset="0"/>
                <a:cs typeface="Arial" pitchFamily="34" charset="0"/>
              </a:rPr>
              <a:t>State Technical Assistance Team (STAT)</a:t>
            </a:r>
          </a:p>
          <a:p>
            <a:pPr marL="565150" indent="-504825">
              <a:buFont typeface="Wingdings" pitchFamily="2" charset="2"/>
              <a:buChar char="q"/>
            </a:pPr>
            <a:endParaRPr lang="en-US" sz="11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565150" indent="-504825">
              <a:buFont typeface="Wingdings" pitchFamily="2" charset="2"/>
              <a:buChar char="q"/>
            </a:pPr>
            <a:endParaRPr lang="en-US" sz="11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85750" y="152400"/>
            <a:ext cx="8420100" cy="685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smtClean="0">
                <a:ln>
                  <a:solidFill>
                    <a:schemeClr val="accent1">
                      <a:lumMod val="50000"/>
                    </a:schemeClr>
                  </a:solidFill>
                </a:ln>
                <a:solidFill>
                  <a:schemeClr val="accent2">
                    <a:lumMod val="50000"/>
                  </a:schemeClr>
                </a:solidFill>
                <a:latin typeface="Century" pitchFamily="18" charset="0"/>
              </a:rPr>
              <a:t>Who Typically Attends?</a:t>
            </a:r>
            <a:endParaRPr lang="en-US" sz="40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 calcmode="lin" valueType="num">
                                      <p:cBhvr additive="base">
                                        <p:cTn id="20"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1" end="1"/>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additive="base">
                                        <p:cTn id="28"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
                                            <p:txEl>
                                              <p:pRg st="3" end="3"/>
                                            </p:txEl>
                                          </p:spTgt>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
                                            <p:txEl>
                                              <p:pRg st="5" end="5"/>
                                            </p:txEl>
                                          </p:spTgt>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 calcmode="lin" valueType="num">
                                      <p:cBhvr additive="base">
                                        <p:cTn id="36"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
                                            <p:txEl>
                                              <p:pRg st="7" end="7"/>
                                            </p:txEl>
                                          </p:spTgt>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 calcmode="lin" valueType="num">
                                      <p:cBhvr additive="base">
                                        <p:cTn id="40" dur="5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4">
                                            <p:txEl>
                                              <p:pRg st="8" end="8"/>
                                            </p:txEl>
                                          </p:spTgt>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 calcmode="lin" valueType="num">
                                      <p:cBhvr additive="base">
                                        <p:cTn id="44" dur="5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4">
                                            <p:txEl>
                                              <p:pRg st="9" end="9"/>
                                            </p:txEl>
                                          </p:spTgt>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4">
                                            <p:txEl>
                                              <p:pRg st="10" end="10"/>
                                            </p:txEl>
                                          </p:spTgt>
                                        </p:tgtEl>
                                        <p:attrNameLst>
                                          <p:attrName>style.visibility</p:attrName>
                                        </p:attrNameLst>
                                      </p:cBhvr>
                                      <p:to>
                                        <p:strVal val="visible"/>
                                      </p:to>
                                    </p:set>
                                    <p:anim calcmode="lin" valueType="num">
                                      <p:cBhvr additive="base">
                                        <p:cTn id="48" dur="5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4">
                                            <p:txEl>
                                              <p:pRg st="10" end="10"/>
                                            </p:txEl>
                                          </p:spTgt>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 calcmode="lin" valueType="num">
                                      <p:cBhvr additive="base">
                                        <p:cTn id="52" dur="5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4">
                                            <p:txEl>
                                              <p:pRg st="11" end="11"/>
                                            </p:txEl>
                                          </p:spTgt>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4">
                                            <p:txEl>
                                              <p:pRg st="12" end="12"/>
                                            </p:txEl>
                                          </p:spTgt>
                                        </p:tgtEl>
                                        <p:attrNameLst>
                                          <p:attrName>style.visibility</p:attrName>
                                        </p:attrNameLst>
                                      </p:cBhvr>
                                      <p:to>
                                        <p:strVal val="visible"/>
                                      </p:to>
                                    </p:set>
                                    <p:anim calcmode="lin" valueType="num">
                                      <p:cBhvr additive="base">
                                        <p:cTn id="56" dur="500" fill="hold"/>
                                        <p:tgtEl>
                                          <p:spTgt spid="4">
                                            <p:txEl>
                                              <p:pRg st="12" end="12"/>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4">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62000" y="381000"/>
            <a:ext cx="5257800" cy="6477000"/>
          </a:xfrm>
          <a:prstGeom prst="rect">
            <a:avLst/>
          </a:prstGeom>
          <a:noFill/>
          <a:ln w="9525">
            <a:noFill/>
            <a:miter lim="800000"/>
            <a:headEnd/>
            <a:tailEnd/>
          </a:ln>
          <a:effectLst/>
        </p:spPr>
      </p:pic>
      <p:sp>
        <p:nvSpPr>
          <p:cNvPr id="6" name="Rectangle 5"/>
          <p:cNvSpPr/>
          <p:nvPr/>
        </p:nvSpPr>
        <p:spPr>
          <a:xfrm>
            <a:off x="3398134" y="647700"/>
            <a:ext cx="5715000" cy="5257800"/>
          </a:xfrm>
          <a:prstGeom prst="rect">
            <a:avLst/>
          </a:prstGeom>
          <a:ln/>
          <a:scene3d>
            <a:camera prst="perspectiveHeroicExtremeLeftFacing"/>
            <a:lightRig rig="threePt" dir="t">
              <a:rot lat="0" lon="0" rev="1200000"/>
            </a:lightRig>
          </a:scene3d>
          <a:sp3d>
            <a:bevelT w="63500" h="25400"/>
          </a:sp3d>
        </p:spPr>
        <p:style>
          <a:lnRef idx="0">
            <a:schemeClr val="accent5"/>
          </a:lnRef>
          <a:fillRef idx="1003">
            <a:schemeClr val="lt2"/>
          </a:fillRef>
          <a:effectRef idx="3">
            <a:schemeClr val="accent5"/>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9900" b="1" dirty="0" smtClean="0">
                <a:ln w="76200">
                  <a:solidFill>
                    <a:schemeClr val="accent5">
                      <a:lumMod val="50000"/>
                    </a:schemeClr>
                  </a:solidFill>
                </a:ln>
                <a:blipFill>
                  <a:blip r:embed="rId3"/>
                  <a:tile tx="0" ty="0" sx="100000" sy="100000" flip="none" algn="tl"/>
                </a:blipFill>
                <a:effectLst>
                  <a:outerShdw blurRad="50800" dist="39000" dir="5460000" algn="tl">
                    <a:srgbClr val="000000">
                      <a:alpha val="38000"/>
                    </a:srgbClr>
                  </a:outerShdw>
                </a:effectLst>
                <a:latin typeface="Impact" pitchFamily="34" charset="0"/>
              </a:rPr>
              <a:t>The End</a:t>
            </a:r>
            <a:endParaRPr lang="en-US" sz="19900" b="1" dirty="0">
              <a:ln w="76200">
                <a:solidFill>
                  <a:schemeClr val="accent5">
                    <a:lumMod val="50000"/>
                  </a:schemeClr>
                </a:solidFill>
              </a:ln>
              <a:blipFill>
                <a:blip r:embed="rId3"/>
                <a:tile tx="0" ty="0" sx="100000" sy="100000" flip="none" algn="tl"/>
              </a:blipFill>
              <a:effectLst>
                <a:outerShdw blurRad="50800" dist="39000" dir="5460000" algn="tl">
                  <a:srgbClr val="000000">
                    <a:alpha val="38000"/>
                  </a:srgbClr>
                </a:outerShdw>
              </a:effectLst>
              <a:latin typeface="Impact" pitchFamily="34" charset="0"/>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b="1" dirty="0" smtClean="0">
                <a:ln w="12700">
                  <a:solidFill>
                    <a:schemeClr val="bg1">
                      <a:lumMod val="95000"/>
                      <a:lumOff val="5000"/>
                    </a:schemeClr>
                  </a:solidFill>
                  <a:prstDash val="solid"/>
                </a:ln>
                <a:solidFill>
                  <a:schemeClr val="accent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What Other Events require a Critical Event Response?</a:t>
            </a:r>
            <a:endParaRPr lang="en-US" b="1" dirty="0">
              <a:ln w="12700">
                <a:solidFill>
                  <a:schemeClr val="bg1">
                    <a:lumMod val="95000"/>
                    <a:lumOff val="5000"/>
                  </a:schemeClr>
                </a:solidFill>
                <a:prstDash val="solid"/>
              </a:ln>
              <a:solidFill>
                <a:schemeClr val="accent1"/>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7927513"/>
              </p:ext>
            </p:extLst>
          </p:nvPr>
        </p:nvGraphicFramePr>
        <p:xfrm>
          <a:off x="355600" y="990600"/>
          <a:ext cx="8559800" cy="5668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7606" y="1676400"/>
            <a:ext cx="8610600" cy="464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65138" indent="-6350">
              <a:buNone/>
            </a:pPr>
            <a:r>
              <a:rPr lang="en-US" sz="3600" dirty="0" smtClean="0">
                <a:ln w="18415" cmpd="sng">
                  <a:solidFill>
                    <a:schemeClr val="accent6">
                      <a:lumMod val="10000"/>
                    </a:schemeClr>
                  </a:solidFill>
                  <a:prstDash val="solid"/>
                </a:ln>
                <a:solidFill>
                  <a:schemeClr val="accent1">
                    <a:lumMod val="40000"/>
                    <a:lumOff val="60000"/>
                  </a:schemeClr>
                </a:solidFill>
                <a:effectLst>
                  <a:outerShdw blurRad="63500" dir="3600000" algn="tl" rotWithShape="0">
                    <a:srgbClr val="000000">
                      <a:alpha val="70000"/>
                    </a:srgbClr>
                  </a:outerShdw>
                </a:effectLst>
                <a:latin typeface="Century" pitchFamily="18" charset="0"/>
              </a:rPr>
              <a:t>The CS-23 provides staff a method for collecting accurate, consistent information quickly in order to notify CD Administration of </a:t>
            </a:r>
            <a:r>
              <a:rPr lang="en-US" sz="4000" dirty="0" smtClean="0">
                <a:ln w="18415" cmpd="sng">
                  <a:solidFill>
                    <a:schemeClr val="accent6">
                      <a:lumMod val="10000"/>
                    </a:schemeClr>
                  </a:solidFill>
                  <a:prstDash val="solid"/>
                </a:ln>
                <a:solidFill>
                  <a:srgbClr val="C00000"/>
                </a:solidFill>
                <a:effectLst>
                  <a:outerShdw blurRad="63500" dir="3600000" algn="tl" rotWithShape="0">
                    <a:srgbClr val="000000">
                      <a:alpha val="70000"/>
                    </a:srgbClr>
                  </a:outerShdw>
                </a:effectLst>
                <a:latin typeface="Century" pitchFamily="18" charset="0"/>
              </a:rPr>
              <a:t>critical events </a:t>
            </a:r>
            <a:r>
              <a:rPr lang="en-US" sz="3600" u="sng" dirty="0" smtClean="0">
                <a:ln w="18415" cmpd="sng">
                  <a:solidFill>
                    <a:schemeClr val="accent6">
                      <a:lumMod val="10000"/>
                    </a:schemeClr>
                  </a:solidFill>
                  <a:prstDash val="solid"/>
                </a:ln>
                <a:solidFill>
                  <a:schemeClr val="accent2">
                    <a:lumMod val="60000"/>
                    <a:lumOff val="40000"/>
                  </a:schemeClr>
                </a:solidFill>
                <a:effectLst>
                  <a:outerShdw blurRad="63500" dir="3600000" algn="tl" rotWithShape="0">
                    <a:srgbClr val="000000">
                      <a:alpha val="70000"/>
                    </a:srgbClr>
                  </a:outerShdw>
                </a:effectLst>
                <a:latin typeface="Century" pitchFamily="18" charset="0"/>
              </a:rPr>
              <a:t>or</a:t>
            </a:r>
            <a:r>
              <a:rPr lang="en-US" sz="3600" dirty="0" smtClean="0">
                <a:ln w="18415" cmpd="sng">
                  <a:solidFill>
                    <a:schemeClr val="accent6">
                      <a:lumMod val="10000"/>
                    </a:schemeClr>
                  </a:solidFill>
                  <a:prstDash val="solid"/>
                </a:ln>
                <a:solidFill>
                  <a:schemeClr val="accent2">
                    <a:lumMod val="60000"/>
                    <a:lumOff val="40000"/>
                  </a:schemeClr>
                </a:solidFill>
                <a:effectLst>
                  <a:outerShdw blurRad="63500" dir="3600000" algn="tl" rotWithShape="0">
                    <a:srgbClr val="000000">
                      <a:alpha val="70000"/>
                    </a:srgbClr>
                  </a:outerShdw>
                </a:effectLst>
                <a:latin typeface="Century" pitchFamily="18" charset="0"/>
              </a:rPr>
              <a:t> </a:t>
            </a:r>
            <a:r>
              <a:rPr lang="en-US" sz="4000" dirty="0" smtClean="0">
                <a:ln w="18415" cmpd="sng">
                  <a:solidFill>
                    <a:schemeClr val="accent6">
                      <a:lumMod val="10000"/>
                    </a:schemeClr>
                  </a:solidFill>
                  <a:prstDash val="solid"/>
                </a:ln>
                <a:solidFill>
                  <a:srgbClr val="C00000"/>
                </a:solidFill>
                <a:effectLst>
                  <a:outerShdw blurRad="63500" dir="3600000" algn="tl" rotWithShape="0">
                    <a:srgbClr val="000000">
                      <a:alpha val="70000"/>
                    </a:srgbClr>
                  </a:outerShdw>
                </a:effectLst>
                <a:latin typeface="Century" pitchFamily="18" charset="0"/>
              </a:rPr>
              <a:t>other</a:t>
            </a:r>
            <a:r>
              <a:rPr lang="en-US" sz="3600" dirty="0" smtClean="0">
                <a:ln w="18415" cmpd="sng">
                  <a:solidFill>
                    <a:schemeClr val="accent6">
                      <a:lumMod val="10000"/>
                    </a:schemeClr>
                  </a:solidFill>
                  <a:prstDash val="solid"/>
                </a:ln>
                <a:solidFill>
                  <a:schemeClr val="accent1">
                    <a:lumMod val="40000"/>
                    <a:lumOff val="60000"/>
                  </a:schemeClr>
                </a:solidFill>
                <a:effectLst>
                  <a:outerShdw blurRad="63500" dir="3600000" algn="tl" rotWithShape="0">
                    <a:srgbClr val="000000">
                      <a:alpha val="70000"/>
                    </a:srgbClr>
                  </a:outerShdw>
                </a:effectLst>
                <a:latin typeface="Century" pitchFamily="18" charset="0"/>
              </a:rPr>
              <a:t> situations that require a critical event response.  </a:t>
            </a:r>
          </a:p>
        </p:txBody>
      </p:sp>
      <p:sp>
        <p:nvSpPr>
          <p:cNvPr id="5" name="Rounded Rectangle 4"/>
          <p:cNvSpPr/>
          <p:nvPr/>
        </p:nvSpPr>
        <p:spPr>
          <a:xfrm>
            <a:off x="381000" y="342900"/>
            <a:ext cx="8229600" cy="990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smtClean="0">
                <a:ln w="12700">
                  <a:solidFill>
                    <a:schemeClr val="bg2">
                      <a:lumMod val="50000"/>
                    </a:schemeClr>
                  </a:solidFill>
                  <a:prstDash val="solid"/>
                </a:ln>
                <a:solidFill>
                  <a:srgbClr val="660033"/>
                </a:solidFill>
                <a:latin typeface="Century" pitchFamily="18" charset="0"/>
                <a:cs typeface="Arial" pitchFamily="34" charset="0"/>
              </a:rPr>
              <a:t>What is a Critical Event Report (CS-23)?</a:t>
            </a:r>
            <a:endParaRPr lang="en-US" sz="3200" dirty="0">
              <a:ln w="12700">
                <a:solidFill>
                  <a:schemeClr val="bg2">
                    <a:lumMod val="50000"/>
                  </a:schemeClr>
                </a:solidFill>
                <a:prstDash val="solid"/>
              </a:ln>
              <a:solidFill>
                <a:srgbClr val="660033"/>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1219200"/>
            <a:ext cx="8686800" cy="5410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smtClean="0">
                <a:ln w="12700">
                  <a:solidFill>
                    <a:schemeClr val="accent2">
                      <a:lumMod val="50000"/>
                    </a:schemeClr>
                  </a:solidFill>
                  <a:prstDash val="solid"/>
                </a:ln>
                <a:solidFill>
                  <a:srgbClr val="0070C0"/>
                </a:solidFill>
                <a:effectLst>
                  <a:outerShdw blurRad="41275" dist="20320" dir="1800000" algn="tl" rotWithShape="0">
                    <a:srgbClr val="000000">
                      <a:alpha val="40000"/>
                    </a:srgbClr>
                  </a:outerShdw>
                </a:effectLst>
                <a:latin typeface="Century" pitchFamily="18" charset="0"/>
              </a:rPr>
              <a:t>Critical events are classified by category, which determines the Division’s response.  </a:t>
            </a:r>
          </a:p>
          <a:p>
            <a:endParaRPr lang="en-US" sz="14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Categories include: </a:t>
            </a:r>
          </a:p>
          <a:p>
            <a:endParaRPr lang="en-US" sz="14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347663">
              <a:buFont typeface="Wingdings" pitchFamily="2" charset="2"/>
              <a:buChar char="q"/>
            </a:pPr>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Category A</a:t>
            </a:r>
          </a:p>
          <a:p>
            <a:pPr marL="347663">
              <a:buFont typeface="Wingdings" pitchFamily="2" charset="2"/>
              <a:buChar char="q"/>
            </a:pPr>
            <a:endParaRPr lang="en-US" sz="16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1422400">
              <a:buFont typeface="Wingdings" pitchFamily="2" charset="2"/>
              <a:buChar char="q"/>
            </a:pPr>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Category B</a:t>
            </a:r>
          </a:p>
          <a:p>
            <a:pPr marL="1422400">
              <a:buFont typeface="Wingdings" pitchFamily="2" charset="2"/>
              <a:buChar char="q"/>
            </a:pPr>
            <a:endParaRPr lang="en-US" sz="16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2176463">
              <a:buFont typeface="Wingdings" pitchFamily="2" charset="2"/>
              <a:buChar char="q"/>
            </a:pPr>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Category C</a:t>
            </a:r>
          </a:p>
          <a:p>
            <a:pPr marL="2176463">
              <a:buFont typeface="Wingdings" pitchFamily="2" charset="2"/>
              <a:buChar char="q"/>
            </a:pPr>
            <a:endParaRPr lang="en-US" sz="16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2801938">
              <a:buFont typeface="Wingdings" pitchFamily="2" charset="2"/>
              <a:buChar char="q"/>
            </a:pPr>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Category D</a:t>
            </a:r>
          </a:p>
          <a:p>
            <a:pPr marL="2801938">
              <a:buFont typeface="Wingdings" pitchFamily="2" charset="2"/>
              <a:buChar char="q"/>
            </a:pPr>
            <a:endParaRPr lang="en-US" sz="16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3716338">
              <a:buFont typeface="Wingdings" pitchFamily="2" charset="2"/>
              <a:buChar char="q"/>
            </a:pPr>
            <a:r>
              <a:rPr lang="en-US" sz="2800" b="1" dirty="0" smtClean="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  Category E</a:t>
            </a:r>
            <a:endParaRPr lang="en-US" sz="2800" b="1" dirty="0">
              <a:ln w="12700">
                <a:solidFill>
                  <a:schemeClr val="accent2">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p:txBody>
      </p:sp>
      <p:sp>
        <p:nvSpPr>
          <p:cNvPr id="7" name="Rounded Rectangle 6"/>
          <p:cNvSpPr/>
          <p:nvPr/>
        </p:nvSpPr>
        <p:spPr>
          <a:xfrm>
            <a:off x="228600" y="152400"/>
            <a:ext cx="8534400" cy="838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b="1"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rPr>
              <a:t>Critical Event Categories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5">
                                            <p:bg/>
                                          </p:spTgt>
                                        </p:tgtEl>
                                        <p:attrNameLst>
                                          <p:attrName>style.visibility</p:attrName>
                                        </p:attrNameLst>
                                      </p:cBhvr>
                                      <p:to>
                                        <p:strVal val="visible"/>
                                      </p:to>
                                    </p:set>
                                    <p:anim calcmode="lin" valueType="num">
                                      <p:cBhvr additive="base">
                                        <p:cTn id="11"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bg/>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additive="base">
                                        <p:cTn id="15"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0-#ppt_h/2"/>
                                          </p:val>
                                        </p:tav>
                                        <p:tav tm="100000">
                                          <p:val>
                                            <p:strVal val="#ppt_y"/>
                                          </p:val>
                                        </p:tav>
                                      </p:tavLst>
                                    </p:anim>
                                  </p:childTnLst>
                                </p:cTn>
                              </p:par>
                              <p:par>
                                <p:cTn id="29" presetID="2" presetClass="entr" presetSubtype="3"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 calcmode="lin" valueType="num">
                                      <p:cBhvr additive="base">
                                        <p:cTn id="31" dur="500" fill="hold"/>
                                        <p:tgtEl>
                                          <p:spTgt spid="5">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8" end="8"/>
                                            </p:txEl>
                                          </p:spTgt>
                                        </p:tgtEl>
                                        <p:attrNameLst>
                                          <p:attrName>ppt_y</p:attrName>
                                        </p:attrNameLst>
                                      </p:cBhvr>
                                      <p:tavLst>
                                        <p:tav tm="0">
                                          <p:val>
                                            <p:strVal val="0-#ppt_h/2"/>
                                          </p:val>
                                        </p:tav>
                                        <p:tav tm="100000">
                                          <p:val>
                                            <p:strVal val="#ppt_y"/>
                                          </p:val>
                                        </p:tav>
                                      </p:tavLst>
                                    </p:anim>
                                  </p:childTnLst>
                                </p:cTn>
                              </p:par>
                              <p:par>
                                <p:cTn id="33" presetID="2" presetClass="entr" presetSubtype="3"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0-#ppt_h/2"/>
                                          </p:val>
                                        </p:tav>
                                        <p:tav tm="100000">
                                          <p:val>
                                            <p:strVal val="#ppt_y"/>
                                          </p:val>
                                        </p:tav>
                                      </p:tavLst>
                                    </p:anim>
                                  </p:childTnLst>
                                </p:cTn>
                              </p:par>
                              <p:par>
                                <p:cTn id="37" presetID="2" presetClass="entr" presetSubtype="3"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 calcmode="lin" valueType="num">
                                      <p:cBhvr additive="base">
                                        <p:cTn id="39" dur="500" fill="hold"/>
                                        <p:tgtEl>
                                          <p:spTgt spid="5">
                                            <p:txEl>
                                              <p:pRg st="12" end="12"/>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5">
                                            <p:txEl>
                                              <p:pRg st="12" end="1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667000" y="457200"/>
            <a:ext cx="3657600" cy="9906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A</a:t>
            </a:r>
          </a:p>
          <a:p>
            <a:pPr marL="55563"/>
            <a:endParaRPr lang="en-US" sz="2000" b="1" dirty="0" smtClean="0">
              <a:solidFill>
                <a:srgbClr val="1F255B"/>
              </a:solidFill>
              <a:latin typeface="Century" pitchFamily="18" charset="0"/>
              <a:cs typeface="Arial" pitchFamily="34" charset="0"/>
            </a:endParaRPr>
          </a:p>
          <a:p>
            <a:endParaRPr lang="en-US" sz="2000" dirty="0" smtClean="0">
              <a:latin typeface="Century" pitchFamily="18" charset="0"/>
              <a:cs typeface="Arial" pitchFamily="34" charset="0"/>
            </a:endParaRPr>
          </a:p>
        </p:txBody>
      </p:sp>
      <p:sp>
        <p:nvSpPr>
          <p:cNvPr id="1028" name="AutoShape 4"/>
          <p:cNvSpPr>
            <a:spLocks noChangeArrowheads="1"/>
          </p:cNvSpPr>
          <p:nvPr/>
        </p:nvSpPr>
        <p:spPr bwMode="auto">
          <a:xfrm>
            <a:off x="228600" y="3733800"/>
            <a:ext cx="8534400" cy="20574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55563"/>
            <a:r>
              <a:rPr lang="en-US" sz="4400" b="1" dirty="0" smtClean="0">
                <a:ln>
                  <a:solidFill>
                    <a:srgbClr val="002060"/>
                  </a:solidFill>
                </a:ln>
                <a:solidFill>
                  <a:schemeClr val="bg2">
                    <a:lumMod val="75000"/>
                  </a:schemeClr>
                </a:solidFill>
                <a:latin typeface="Century" pitchFamily="18" charset="0"/>
                <a:cs typeface="Arial" pitchFamily="34" charset="0"/>
              </a:rPr>
              <a:t>Resulting from alleged CA/N with relevant CD involvement</a:t>
            </a:r>
            <a:endParaRPr kumimoji="0" lang="en-US" sz="4400" b="1" i="0" u="none" strike="noStrike" cap="none" normalizeH="0" baseline="0" dirty="0" smtClean="0">
              <a:ln>
                <a:solidFill>
                  <a:srgbClr val="002060"/>
                </a:solidFill>
              </a:ln>
              <a:solidFill>
                <a:schemeClr val="bg2">
                  <a:lumMod val="75000"/>
                </a:schemeClr>
              </a:solidFill>
              <a:effectLst/>
              <a:latin typeface="Century" pitchFamily="18" charset="0"/>
            </a:endParaRPr>
          </a:p>
        </p:txBody>
      </p:sp>
      <p:sp>
        <p:nvSpPr>
          <p:cNvPr id="7" name="AutoShape 2"/>
          <p:cNvSpPr>
            <a:spLocks noChangeArrowheads="1"/>
          </p:cNvSpPr>
          <p:nvPr/>
        </p:nvSpPr>
        <p:spPr bwMode="auto">
          <a:xfrm>
            <a:off x="254000" y="1676400"/>
            <a:ext cx="8483600" cy="18288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28">
                                            <p:bg/>
                                          </p:spTgt>
                                        </p:tgtEl>
                                        <p:attrNameLst>
                                          <p:attrName>style.visibility</p:attrName>
                                        </p:attrNameLst>
                                      </p:cBhvr>
                                      <p:to>
                                        <p:strVal val="visible"/>
                                      </p:to>
                                    </p:set>
                                    <p:anim calcmode="lin" valueType="num">
                                      <p:cBhvr additive="base">
                                        <p:cTn id="16"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1028">
                                            <p:bg/>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1028">
                                            <p:txEl>
                                              <p:pRg st="0" end="0"/>
                                            </p:txEl>
                                          </p:spTgt>
                                        </p:tgtEl>
                                        <p:attrNameLst>
                                          <p:attrName>style.visibility</p:attrName>
                                        </p:attrNameLst>
                                      </p:cBhvr>
                                      <p:to>
                                        <p:strVal val="visible"/>
                                      </p:to>
                                    </p:set>
                                    <p:anim calcmode="lin" valueType="num">
                                      <p:cBhvr additive="base">
                                        <p:cTn id="20"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1028">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7">
                                            <p:bg/>
                                          </p:spTgt>
                                        </p:tgtEl>
                                        <p:attrNameLst>
                                          <p:attrName>style.visibility</p:attrName>
                                        </p:attrNameLst>
                                      </p:cBhvr>
                                      <p:to>
                                        <p:strVal val="visible"/>
                                      </p:to>
                                    </p:set>
                                    <p:anim calcmode="lin" valueType="num">
                                      <p:cBhvr additive="base">
                                        <p:cTn id="24"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25" dur="500" fill="hold"/>
                                        <p:tgtEl>
                                          <p:spTgt spid="7">
                                            <p:bg/>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additive="base">
                                        <p:cTn id="28"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P spid="1028" grpId="0" uiExpand="1" build="allAtOnce" animBg="1"/>
      <p:bldP spid="7"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590800" y="457200"/>
            <a:ext cx="3302000" cy="914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B</a:t>
            </a:r>
          </a:p>
          <a:p>
            <a:pPr marL="55563"/>
            <a:endParaRPr lang="en-US" sz="2000" b="1" dirty="0" smtClean="0">
              <a:solidFill>
                <a:srgbClr val="1F255B"/>
              </a:solidFill>
              <a:latin typeface="Century" pitchFamily="18" charset="0"/>
              <a:cs typeface="Arial" pitchFamily="34" charset="0"/>
            </a:endParaRPr>
          </a:p>
          <a:p>
            <a:endParaRPr lang="en-US" sz="20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31242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lvl="0" fontAlgn="base">
              <a:spcBef>
                <a:spcPct val="0"/>
              </a:spcBef>
            </a:pPr>
            <a:r>
              <a:rPr lang="en-US" sz="4000" b="1" dirty="0" smtClean="0">
                <a:ln>
                  <a:solidFill>
                    <a:srgbClr val="1F255B"/>
                  </a:solidFill>
                </a:ln>
                <a:solidFill>
                  <a:srgbClr val="8C83AF"/>
                </a:solidFill>
                <a:latin typeface="Century" pitchFamily="18" charset="0"/>
                <a:cs typeface="Arial" pitchFamily="34" charset="0"/>
              </a:rPr>
              <a:t>Resulting from alleged CA/N or non-CA/N involving a child with an open FCS case, IIS case or pending hotline.</a:t>
            </a: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bg/>
                                          </p:spTgt>
                                        </p:tgtEl>
                                        <p:attrNameLst>
                                          <p:attrName>style.visibility</p:attrName>
                                        </p:attrNameLst>
                                      </p:cBhvr>
                                      <p:to>
                                        <p:strVal val="visible"/>
                                      </p:to>
                                    </p:set>
                                    <p:anim calcmode="lin" valueType="num">
                                      <p:cBhvr additive="base">
                                        <p:cTn id="15"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bg/>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1028">
                                            <p:bg/>
                                          </p:spTgt>
                                        </p:tgtEl>
                                        <p:attrNameLst>
                                          <p:attrName>style.visibility</p:attrName>
                                        </p:attrNameLst>
                                      </p:cBhvr>
                                      <p:to>
                                        <p:strVal val="visible"/>
                                      </p:to>
                                    </p:set>
                                    <p:anim calcmode="lin" valueType="num">
                                      <p:cBhvr additive="base">
                                        <p:cTn id="24"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25" dur="500" fill="hold"/>
                                        <p:tgtEl>
                                          <p:spTgt spid="1028">
                                            <p:bg/>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28">
                                            <p:txEl>
                                              <p:pRg st="0" end="0"/>
                                            </p:txEl>
                                          </p:spTgt>
                                        </p:tgtEl>
                                        <p:attrNameLst>
                                          <p:attrName>style.visibility</p:attrName>
                                        </p:attrNameLst>
                                      </p:cBhvr>
                                      <p:to>
                                        <p:strVal val="visible"/>
                                      </p:to>
                                    </p:set>
                                    <p:anim calcmode="lin" valueType="num">
                                      <p:cBhvr additive="base">
                                        <p:cTn id="28"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0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uiExpand="1" build="allAtOnce"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9486</TotalTime>
  <Words>1678</Words>
  <Application>Microsoft Office PowerPoint</Application>
  <PresentationFormat>On-screen Show (4:3)</PresentationFormat>
  <Paragraphs>266</Paragraphs>
  <Slides>46</Slides>
  <Notes>3</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Apex</vt:lpstr>
      <vt:lpstr>PowerPoint Presentation</vt:lpstr>
      <vt:lpstr>PowerPoint Presentation</vt:lpstr>
      <vt:lpstr>Purpose</vt:lpstr>
      <vt:lpstr>What Are Critical Events?</vt:lpstr>
      <vt:lpstr>What Other Events require a Critical Event Response?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CD-164A_Narrative</vt:lpstr>
      <vt:lpstr>PowerPoint Presentation</vt:lpstr>
      <vt:lpstr>Staff Interviews</vt:lpstr>
      <vt:lpstr>PowerPoint Presentation</vt:lpstr>
      <vt:lpstr>Trends and Action Steps</vt:lpstr>
      <vt:lpstr>PowerPoint Presentation</vt:lpstr>
      <vt:lpstr>PowerPoint Presentation</vt:lpstr>
      <vt:lpstr>PowerPoint Presentation</vt:lpstr>
      <vt:lpstr>PowerPoint Presentation</vt:lpstr>
      <vt:lpstr>PowerPoint Presentation</vt:lpstr>
      <vt:lpstr>PowerPoint Presentation</vt:lpstr>
    </vt:vector>
  </TitlesOfParts>
  <Company>Missouri Department of Social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CS-23 is completed when  one of the following critical events occurs:</dc:title>
  <dc:creator>DSS-CD</dc:creator>
  <cp:lastModifiedBy>DSS-CD</cp:lastModifiedBy>
  <cp:revision>433</cp:revision>
  <dcterms:created xsi:type="dcterms:W3CDTF">2012-01-17T19:51:58Z</dcterms:created>
  <dcterms:modified xsi:type="dcterms:W3CDTF">2016-11-09T17:43:26Z</dcterms:modified>
</cp:coreProperties>
</file>