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15.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7.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notesSlides/notesSlide18.xml" ContentType="application/vnd.openxmlformats-officedocument.presentationml.notesSlid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9.xml" ContentType="application/vnd.openxmlformats-officedocument.presentationml.notesSlid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0.xml" ContentType="application/vnd.openxmlformats-officedocument.presentationml.notesSlid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3.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3.xml" ContentType="application/vnd.openxmlformats-officedocument.presentationml.notesSlide+xml"/>
  <Override PartName="/ppt/charts/chart14.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4.xml" ContentType="application/vnd.openxmlformats-officedocument.presentationml.notesSlid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5.xml" ContentType="application/vnd.openxmlformats-officedocument.presentationml.notesSlid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6.xml" ContentType="application/vnd.openxmlformats-officedocument.presentationml.notesSlide+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8.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9.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rts/chart20.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1.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8"/>
  </p:notesMasterIdLst>
  <p:handoutMasterIdLst>
    <p:handoutMasterId r:id="rId59"/>
  </p:handoutMasterIdLst>
  <p:sldIdLst>
    <p:sldId id="372" r:id="rId2"/>
    <p:sldId id="390" r:id="rId3"/>
    <p:sldId id="373" r:id="rId4"/>
    <p:sldId id="391" r:id="rId5"/>
    <p:sldId id="393" r:id="rId6"/>
    <p:sldId id="397" r:id="rId7"/>
    <p:sldId id="400" r:id="rId8"/>
    <p:sldId id="401" r:id="rId9"/>
    <p:sldId id="407" r:id="rId10"/>
    <p:sldId id="406" r:id="rId11"/>
    <p:sldId id="374" r:id="rId12"/>
    <p:sldId id="444" r:id="rId13"/>
    <p:sldId id="375" r:id="rId14"/>
    <p:sldId id="443" r:id="rId15"/>
    <p:sldId id="376" r:id="rId16"/>
    <p:sldId id="413" r:id="rId17"/>
    <p:sldId id="471" r:id="rId18"/>
    <p:sldId id="473" r:id="rId19"/>
    <p:sldId id="472" r:id="rId20"/>
    <p:sldId id="377" r:id="rId21"/>
    <p:sldId id="415" r:id="rId22"/>
    <p:sldId id="450" r:id="rId23"/>
    <p:sldId id="448" r:id="rId24"/>
    <p:sldId id="451" r:id="rId25"/>
    <p:sldId id="469" r:id="rId26"/>
    <p:sldId id="301" r:id="rId27"/>
    <p:sldId id="378" r:id="rId28"/>
    <p:sldId id="416" r:id="rId29"/>
    <p:sldId id="304" r:id="rId30"/>
    <p:sldId id="300" r:id="rId31"/>
    <p:sldId id="428" r:id="rId32"/>
    <p:sldId id="427" r:id="rId33"/>
    <p:sldId id="379" r:id="rId34"/>
    <p:sldId id="417" r:id="rId35"/>
    <p:sldId id="380" r:id="rId36"/>
    <p:sldId id="418" r:id="rId37"/>
    <p:sldId id="381" r:id="rId38"/>
    <p:sldId id="395" r:id="rId39"/>
    <p:sldId id="328" r:id="rId40"/>
    <p:sldId id="333" r:id="rId41"/>
    <p:sldId id="329" r:id="rId42"/>
    <p:sldId id="330" r:id="rId43"/>
    <p:sldId id="476" r:id="rId44"/>
    <p:sldId id="408" r:id="rId45"/>
    <p:sldId id="433" r:id="rId46"/>
    <p:sldId id="295" r:id="rId47"/>
    <p:sldId id="478" r:id="rId48"/>
    <p:sldId id="465" r:id="rId49"/>
    <p:sldId id="480" r:id="rId50"/>
    <p:sldId id="466" r:id="rId51"/>
    <p:sldId id="482" r:id="rId52"/>
    <p:sldId id="467" r:id="rId53"/>
    <p:sldId id="460" r:id="rId54"/>
    <p:sldId id="434" r:id="rId55"/>
    <p:sldId id="435" r:id="rId56"/>
    <p:sldId id="442" r:id="rId5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orah Martinez" initials="DM" lastIdx="6" clrIdx="0">
    <p:extLst/>
  </p:cmAuthor>
  <p:cmAuthor id="2" name="Maryellen Bearzi" initials="MB" lastIdx="5" clrIdx="1">
    <p:extLst/>
  </p:cmAuthor>
  <p:cmAuthor id="3" name="Jones, Elizabeth" initials="JE" lastIdx="7" clrIdx="2"/>
  <p:cmAuthor id="4" name="Elizabeth Jones" initials="EJ"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6699"/>
    <a:srgbClr val="9E0000"/>
    <a:srgbClr val="0073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77489" autoAdjust="0"/>
  </p:normalViewPr>
  <p:slideViewPr>
    <p:cSldViewPr snapToGrid="0">
      <p:cViewPr varScale="1">
        <p:scale>
          <a:sx n="57" d="100"/>
          <a:sy n="57" d="100"/>
        </p:scale>
        <p:origin x="864"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9.xml"/><Relationship Id="rId1" Type="http://schemas.microsoft.com/office/2011/relationships/chartStyle" Target="style9.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0.xml"/><Relationship Id="rId1" Type="http://schemas.microsoft.com/office/2011/relationships/chartStyle" Target="style10.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1.xml"/><Relationship Id="rId1" Type="http://schemas.microsoft.com/office/2011/relationships/chartStyle" Target="style11.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3.xml"/><Relationship Id="rId1" Type="http://schemas.microsoft.com/office/2011/relationships/chartStyle" Target="style13.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5.xml"/><Relationship Id="rId1" Type="http://schemas.microsoft.com/office/2011/relationships/chartStyle" Target="style15.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7.xml"/><Relationship Id="rId1" Type="http://schemas.microsoft.com/office/2011/relationships/chartStyle" Target="style17.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18.xml"/><Relationship Id="rId1" Type="http://schemas.microsoft.com/office/2011/relationships/chartStyle" Target="style18.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006699"/>
            </a:solidFill>
            <a:ln>
              <a:noFill/>
            </a:ln>
            <a:effectLst/>
          </c:spPr>
          <c:invertIfNegative val="0"/>
          <c:dLbls>
            <c:dLbl>
              <c:idx val="0"/>
              <c:tx>
                <c:rich>
                  <a:bodyPr/>
                  <a:lstStyle/>
                  <a:p>
                    <a:r>
                      <a:rPr lang="en-US" dirty="0"/>
                      <a:t>93%</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748-4B23-AB98-42DEE18B4A12}"/>
                </c:ext>
              </c:extLst>
            </c:dLbl>
            <c:dLbl>
              <c:idx val="1"/>
              <c:tx>
                <c:rich>
                  <a:bodyPr/>
                  <a:lstStyle/>
                  <a:p>
                    <a:r>
                      <a:rPr lang="en-US" dirty="0"/>
                      <a:t>58%</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748-4B23-AB98-42DEE18B4A12}"/>
                </c:ext>
              </c:extLst>
            </c:dLbl>
            <c:dLbl>
              <c:idx val="2"/>
              <c:tx>
                <c:rich>
                  <a:bodyPr/>
                  <a:lstStyle/>
                  <a:p>
                    <a:r>
                      <a:rPr lang="en-US" dirty="0"/>
                      <a:t>23%</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748-4B23-AB98-42DEE18B4A12}"/>
                </c:ext>
              </c:extLst>
            </c:dLbl>
            <c:dLbl>
              <c:idx val="3"/>
              <c:tx>
                <c:rich>
                  <a:bodyPr/>
                  <a:lstStyle/>
                  <a:p>
                    <a:r>
                      <a:rPr lang="en-US" dirty="0"/>
                      <a:t>65%</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748-4B23-AB98-42DEE18B4A12}"/>
                </c:ext>
              </c:extLst>
            </c:dLbl>
            <c:dLbl>
              <c:idx val="4"/>
              <c:tx>
                <c:rich>
                  <a:bodyPr/>
                  <a:lstStyle/>
                  <a:p>
                    <a:r>
                      <a:rPr lang="en-US" dirty="0"/>
                      <a:t>37%</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748-4B23-AB98-42DEE18B4A12}"/>
                </c:ext>
              </c:extLst>
            </c:dLbl>
            <c:dLbl>
              <c:idx val="5"/>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748-4B23-AB98-42DEE18B4A12}"/>
                </c:ext>
              </c:extLst>
            </c:dLbl>
            <c:dLbl>
              <c:idx val="6"/>
              <c:tx>
                <c:rich>
                  <a:bodyPr/>
                  <a:lstStyle/>
                  <a:p>
                    <a:r>
                      <a:rPr lang="en-US" dirty="0"/>
                      <a:t>58%</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748-4B23-AB98-42DEE18B4A12}"/>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Safety Outcome 1</c:v>
                </c:pt>
                <c:pt idx="1">
                  <c:v>Safety Outcome 2</c:v>
                </c:pt>
                <c:pt idx="2">
                  <c:v>Permanency Outcome 1</c:v>
                </c:pt>
                <c:pt idx="3">
                  <c:v>Permanency Outcome 2</c:v>
                </c:pt>
                <c:pt idx="4">
                  <c:v>Well-Being Outcome 1</c:v>
                </c:pt>
                <c:pt idx="5">
                  <c:v>Well-Being Outcome 2</c:v>
                </c:pt>
                <c:pt idx="6">
                  <c:v>Well-Being Outcome 3</c:v>
                </c:pt>
              </c:strCache>
            </c:strRef>
          </c:cat>
          <c:val>
            <c:numRef>
              <c:f>Sheet1!$B$2:$B$8</c:f>
              <c:numCache>
                <c:formatCode>0%</c:formatCode>
                <c:ptCount val="7"/>
                <c:pt idx="0">
                  <c:v>0.93</c:v>
                </c:pt>
                <c:pt idx="1">
                  <c:v>0.57999999999999996</c:v>
                </c:pt>
                <c:pt idx="2">
                  <c:v>0.23</c:v>
                </c:pt>
                <c:pt idx="3">
                  <c:v>0.65</c:v>
                </c:pt>
                <c:pt idx="4">
                  <c:v>0.37</c:v>
                </c:pt>
                <c:pt idx="5">
                  <c:v>0.83</c:v>
                </c:pt>
                <c:pt idx="6">
                  <c:v>0.57999999999999996</c:v>
                </c:pt>
              </c:numCache>
            </c:numRef>
          </c:val>
          <c:extLst>
            <c:ext xmlns:c16="http://schemas.microsoft.com/office/drawing/2014/chart" uri="{C3380CC4-5D6E-409C-BE32-E72D297353CC}">
              <c16:uniqueId val="{00000007-8748-4B23-AB98-42DEE18B4A12}"/>
            </c:ext>
          </c:extLst>
        </c:ser>
        <c:dLbls>
          <c:showLegendKey val="0"/>
          <c:showVal val="0"/>
          <c:showCatName val="0"/>
          <c:showSerName val="0"/>
          <c:showPercent val="0"/>
          <c:showBubbleSize val="0"/>
        </c:dLbls>
        <c:gapWidth val="219"/>
        <c:overlap val="-27"/>
        <c:axId val="223990144"/>
        <c:axId val="223991680"/>
      </c:barChart>
      <c:catAx>
        <c:axId val="223990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23991680"/>
        <c:crosses val="autoZero"/>
        <c:auto val="1"/>
        <c:lblAlgn val="ctr"/>
        <c:lblOffset val="100"/>
        <c:noMultiLvlLbl val="0"/>
      </c:catAx>
      <c:valAx>
        <c:axId val="223991680"/>
        <c:scaling>
          <c:orientation val="minMax"/>
        </c:scaling>
        <c:delete val="1"/>
        <c:axPos val="l"/>
        <c:numFmt formatCode="0%" sourceLinked="1"/>
        <c:majorTickMark val="none"/>
        <c:minorTickMark val="none"/>
        <c:tickLblPos val="nextTo"/>
        <c:crossAx val="223990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At Least Weekly Visits</c:v>
                </c:pt>
              </c:strCache>
            </c:strRef>
          </c:tx>
          <c:spPr>
            <a:solidFill>
              <a:schemeClr val="accent1"/>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309-4660-B32F-5CBCBDE8628E}"/>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09-4660-B32F-5CBCBDE8628E}"/>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Mothers</c:v>
                </c:pt>
                <c:pt idx="1">
                  <c:v>Fathers</c:v>
                </c:pt>
              </c:strCache>
            </c:strRef>
          </c:cat>
          <c:val>
            <c:numRef>
              <c:f>Sheet1!$B$2:$B$3</c:f>
              <c:numCache>
                <c:formatCode>0%</c:formatCode>
                <c:ptCount val="2"/>
                <c:pt idx="0">
                  <c:v>0.63</c:v>
                </c:pt>
                <c:pt idx="1">
                  <c:v>0.48</c:v>
                </c:pt>
              </c:numCache>
            </c:numRef>
          </c:val>
          <c:extLst>
            <c:ext xmlns:c16="http://schemas.microsoft.com/office/drawing/2014/chart" uri="{C3380CC4-5D6E-409C-BE32-E72D297353CC}">
              <c16:uniqueId val="{00000000-4309-4660-B32F-5CBCBDE8628E}"/>
            </c:ext>
          </c:extLst>
        </c:ser>
        <c:ser>
          <c:idx val="1"/>
          <c:order val="1"/>
          <c:tx>
            <c:strRef>
              <c:f>Sheet1!$C$1</c:f>
              <c:strCache>
                <c:ptCount val="1"/>
                <c:pt idx="0">
                  <c:v>Concerted Efforts </c:v>
                </c:pt>
              </c:strCache>
            </c:strRef>
          </c:tx>
          <c:spPr>
            <a:solidFill>
              <a:schemeClr val="accent2"/>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5BBB-4C7E-BC00-F6EBA97FC38D}"/>
                </c:ext>
              </c:extLst>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5BBB-4C7E-BC00-F6EBA97FC38D}"/>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Mothers</c:v>
                </c:pt>
                <c:pt idx="1">
                  <c:v>Fathers</c:v>
                </c:pt>
              </c:strCache>
            </c:strRef>
          </c:cat>
          <c:val>
            <c:numRef>
              <c:f>Sheet1!$C$2:$C$3</c:f>
              <c:numCache>
                <c:formatCode>0%</c:formatCode>
                <c:ptCount val="2"/>
                <c:pt idx="0">
                  <c:v>0.75</c:v>
                </c:pt>
                <c:pt idx="1">
                  <c:v>0.74</c:v>
                </c:pt>
              </c:numCache>
            </c:numRef>
          </c:val>
          <c:extLst>
            <c:ext xmlns:c16="http://schemas.microsoft.com/office/drawing/2014/chart" uri="{C3380CC4-5D6E-409C-BE32-E72D297353CC}">
              <c16:uniqueId val="{00000001-4309-4660-B32F-5CBCBDE8628E}"/>
            </c:ext>
          </c:extLst>
        </c:ser>
        <c:dLbls>
          <c:showLegendKey val="0"/>
          <c:showVal val="0"/>
          <c:showCatName val="0"/>
          <c:showSerName val="0"/>
          <c:showPercent val="0"/>
          <c:showBubbleSize val="0"/>
        </c:dLbls>
        <c:gapWidth val="219"/>
        <c:overlap val="-27"/>
        <c:axId val="247524352"/>
        <c:axId val="247526144"/>
      </c:barChart>
      <c:catAx>
        <c:axId val="24752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1" i="0" u="none" strike="noStrike" kern="1200" baseline="0">
                <a:solidFill>
                  <a:schemeClr val="tx1"/>
                </a:solidFill>
                <a:latin typeface="+mn-lt"/>
                <a:ea typeface="+mn-ea"/>
                <a:cs typeface="+mn-cs"/>
              </a:defRPr>
            </a:pPr>
            <a:endParaRPr lang="en-US"/>
          </a:p>
        </c:txPr>
        <c:crossAx val="247526144"/>
        <c:crosses val="autoZero"/>
        <c:auto val="1"/>
        <c:lblAlgn val="ctr"/>
        <c:lblOffset val="100"/>
        <c:noMultiLvlLbl val="0"/>
      </c:catAx>
      <c:valAx>
        <c:axId val="2475261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752435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262-4FF6-8CE5-45ACA73903E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E262-4FF6-8CE5-45ACA73903E8}"/>
              </c:ext>
            </c:extLst>
          </c:dPt>
          <c:dLbls>
            <c:dLbl>
              <c:idx val="0"/>
              <c:layout>
                <c:manualLayout>
                  <c:x val="-0.12009803921568628"/>
                  <c:y val="-2.5123077085714783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31801470588235292"/>
                      <c:h val="0.34002185075027497"/>
                    </c:manualLayout>
                  </c15:layout>
                </c:ext>
                <c:ext xmlns:c16="http://schemas.microsoft.com/office/drawing/2014/chart" uri="{C3380CC4-5D6E-409C-BE32-E72D297353CC}">
                  <c16:uniqueId val="{00000001-E262-4FF6-8CE5-45ACA73903E8}"/>
                </c:ext>
              </c:extLst>
            </c:dLbl>
            <c:dLbl>
              <c:idx val="1"/>
              <c:layout>
                <c:manualLayout>
                  <c:x val="0.18627450980392157"/>
                  <c:y val="0.1197702867485817"/>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3235294117647059"/>
                      <c:h val="0.26486680648572924"/>
                    </c:manualLayout>
                  </c15:layout>
                </c:ext>
                <c:ext xmlns:c16="http://schemas.microsoft.com/office/drawing/2014/chart" uri="{C3380CC4-5D6E-409C-BE32-E72D297353CC}">
                  <c16:uniqueId val="{00000002-E262-4FF6-8CE5-45ACA73903E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Placed with Relative </c:v>
                </c:pt>
                <c:pt idx="1">
                  <c:v>Not Placed with Relative</c:v>
                </c:pt>
              </c:strCache>
            </c:strRef>
          </c:cat>
          <c:val>
            <c:numRef>
              <c:f>Sheet1!$B$2:$B$3</c:f>
              <c:numCache>
                <c:formatCode>0%</c:formatCode>
                <c:ptCount val="2"/>
                <c:pt idx="0">
                  <c:v>0.56000000000000005</c:v>
                </c:pt>
                <c:pt idx="1">
                  <c:v>0.44</c:v>
                </c:pt>
              </c:numCache>
            </c:numRef>
          </c:val>
          <c:extLst>
            <c:ext xmlns:c16="http://schemas.microsoft.com/office/drawing/2014/chart" uri="{C3380CC4-5D6E-409C-BE32-E72D297353CC}">
              <c16:uniqueId val="{00000000-E262-4FF6-8CE5-45ACA73903E8}"/>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270531400966184E-2"/>
          <c:y val="6.4800518259665679E-2"/>
          <c:w val="0.85748792270531404"/>
          <c:h val="0.85104560247367433"/>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006699"/>
              </a:solidFill>
              <a:ln>
                <a:noFill/>
              </a:ln>
              <a:effectLst/>
            </c:spPr>
            <c:extLst>
              <c:ext xmlns:c16="http://schemas.microsoft.com/office/drawing/2014/chart" uri="{C3380CC4-5D6E-409C-BE32-E72D297353CC}">
                <c16:uniqueId val="{00000001-8912-4C44-A5AA-C10DC8C39D17}"/>
              </c:ext>
            </c:extLst>
          </c:dPt>
          <c:dPt>
            <c:idx val="1"/>
            <c:invertIfNegative val="0"/>
            <c:bubble3D val="0"/>
            <c:spPr>
              <a:solidFill>
                <a:srgbClr val="009999"/>
              </a:solidFill>
              <a:ln>
                <a:noFill/>
              </a:ln>
              <a:effectLst/>
            </c:spPr>
            <c:extLst>
              <c:ext xmlns:c16="http://schemas.microsoft.com/office/drawing/2014/chart" uri="{C3380CC4-5D6E-409C-BE32-E72D297353CC}">
                <c16:uniqueId val="{00000003-8912-4C44-A5AA-C10DC8C39D17}"/>
              </c:ext>
            </c:extLst>
          </c:dPt>
          <c:dLbls>
            <c:dLbl>
              <c:idx val="0"/>
              <c:tx>
                <c:rich>
                  <a:bodyPr/>
                  <a:lstStyle/>
                  <a:p>
                    <a:r>
                      <a:rPr lang="en-US" dirty="0"/>
                      <a:t>62%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912-4C44-A5AA-C10DC8C39D17}"/>
                </c:ext>
              </c:extLst>
            </c:dLbl>
            <c:dLbl>
              <c:idx val="1"/>
              <c:tx>
                <c:rich>
                  <a:bodyPr/>
                  <a:lstStyle/>
                  <a:p>
                    <a:r>
                      <a:rPr lang="en-US" dirty="0"/>
                      <a:t>60%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912-4C44-A5AA-C10DC8C39D1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Mother</c:v>
                </c:pt>
                <c:pt idx="1">
                  <c:v>Father</c:v>
                </c:pt>
              </c:strCache>
            </c:strRef>
          </c:cat>
          <c:val>
            <c:numRef>
              <c:f>Sheet1!$B$2:$B$3</c:f>
              <c:numCache>
                <c:formatCode>0%</c:formatCode>
                <c:ptCount val="2"/>
                <c:pt idx="0">
                  <c:v>0.62</c:v>
                </c:pt>
                <c:pt idx="1">
                  <c:v>0.42</c:v>
                </c:pt>
              </c:numCache>
            </c:numRef>
          </c:val>
          <c:extLst>
            <c:ext xmlns:c16="http://schemas.microsoft.com/office/drawing/2014/chart" uri="{C3380CC4-5D6E-409C-BE32-E72D297353CC}">
              <c16:uniqueId val="{00000004-8912-4C44-A5AA-C10DC8C39D17}"/>
            </c:ext>
          </c:extLst>
        </c:ser>
        <c:dLbls>
          <c:showLegendKey val="0"/>
          <c:showVal val="0"/>
          <c:showCatName val="0"/>
          <c:showSerName val="0"/>
          <c:showPercent val="0"/>
          <c:showBubbleSize val="0"/>
        </c:dLbls>
        <c:gapWidth val="219"/>
        <c:overlap val="-27"/>
        <c:axId val="251364480"/>
        <c:axId val="251366016"/>
      </c:barChart>
      <c:catAx>
        <c:axId val="25136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51366016"/>
        <c:crosses val="autoZero"/>
        <c:auto val="1"/>
        <c:lblAlgn val="ctr"/>
        <c:lblOffset val="100"/>
        <c:noMultiLvlLbl val="0"/>
      </c:catAx>
      <c:valAx>
        <c:axId val="251366016"/>
        <c:scaling>
          <c:orientation val="minMax"/>
          <c:max val="0.8"/>
          <c:min val="0"/>
        </c:scaling>
        <c:delete val="1"/>
        <c:axPos val="l"/>
        <c:numFmt formatCode="0%" sourceLinked="1"/>
        <c:majorTickMark val="none"/>
        <c:minorTickMark val="none"/>
        <c:tickLblPos val="nextTo"/>
        <c:crossAx val="2513644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006699"/>
              </a:solidFill>
              <a:ln>
                <a:noFill/>
              </a:ln>
              <a:effectLst/>
            </c:spPr>
            <c:extLst>
              <c:ext xmlns:c16="http://schemas.microsoft.com/office/drawing/2014/chart" uri="{C3380CC4-5D6E-409C-BE32-E72D297353CC}">
                <c16:uniqueId val="{00000001-35F9-4CA5-8073-32E7D2EA0C2B}"/>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35F9-4CA5-8073-32E7D2EA0C2B}"/>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35F9-4CA5-8073-32E7D2EA0C2B}"/>
              </c:ext>
            </c:extLst>
          </c:dPt>
          <c:dPt>
            <c:idx val="3"/>
            <c:invertIfNegative val="0"/>
            <c:bubble3D val="0"/>
            <c:spPr>
              <a:solidFill>
                <a:schemeClr val="bg1">
                  <a:lumMod val="75000"/>
                </a:schemeClr>
              </a:solidFill>
              <a:ln>
                <a:noFill/>
              </a:ln>
              <a:effectLst/>
            </c:spPr>
            <c:extLst>
              <c:ext xmlns:c16="http://schemas.microsoft.com/office/drawing/2014/chart" uri="{C3380CC4-5D6E-409C-BE32-E72D297353CC}">
                <c16:uniqueId val="{00000007-35F9-4CA5-8073-32E7D2EA0C2B}"/>
              </c:ext>
            </c:extLst>
          </c:dPt>
          <c:dPt>
            <c:idx val="4"/>
            <c:invertIfNegative val="0"/>
            <c:bubble3D val="0"/>
            <c:spPr>
              <a:solidFill>
                <a:schemeClr val="bg1">
                  <a:lumMod val="75000"/>
                </a:schemeClr>
              </a:solidFill>
              <a:ln>
                <a:noFill/>
              </a:ln>
              <a:effectLst/>
            </c:spPr>
            <c:extLst>
              <c:ext xmlns:c16="http://schemas.microsoft.com/office/drawing/2014/chart" uri="{C3380CC4-5D6E-409C-BE32-E72D297353CC}">
                <c16:uniqueId val="{00000009-35F9-4CA5-8073-32E7D2EA0C2B}"/>
              </c:ext>
            </c:extLst>
          </c:dPt>
          <c:dLbls>
            <c:dLbl>
              <c:idx val="0"/>
              <c:tx>
                <c:rich>
                  <a:bodyPr/>
                  <a:lstStyle/>
                  <a:p>
                    <a:r>
                      <a:rPr lang="en-US" dirty="0"/>
                      <a:t>37%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F9-4CA5-8073-32E7D2EA0C2B}"/>
                </c:ext>
              </c:extLst>
            </c:dLbl>
            <c:dLbl>
              <c:idx val="1"/>
              <c:tx>
                <c:rich>
                  <a:bodyPr/>
                  <a:lstStyle/>
                  <a:p>
                    <a:r>
                      <a:rPr lang="en-US" b="0" dirty="0">
                        <a:solidFill>
                          <a:schemeClr val="tx1"/>
                        </a:solidFill>
                      </a:rPr>
                      <a:t>37%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F9-4CA5-8073-32E7D2EA0C2B}"/>
                </c:ext>
              </c:extLst>
            </c:dLbl>
            <c:dLbl>
              <c:idx val="2"/>
              <c:tx>
                <c:rich>
                  <a:bodyPr/>
                  <a:lstStyle/>
                  <a:p>
                    <a:r>
                      <a:rPr lang="en-US" dirty="0"/>
                      <a:t>48%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F9-4CA5-8073-32E7D2EA0C2B}"/>
                </c:ext>
              </c:extLst>
            </c:dLbl>
            <c:dLbl>
              <c:idx val="3"/>
              <c:tx>
                <c:rich>
                  <a:bodyPr/>
                  <a:lstStyle/>
                  <a:p>
                    <a:r>
                      <a:rPr lang="en-US" dirty="0"/>
                      <a:t>60%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5F9-4CA5-8073-32E7D2EA0C2B}"/>
                </c:ext>
              </c:extLst>
            </c:dLbl>
            <c:dLbl>
              <c:idx val="4"/>
              <c:tx>
                <c:rich>
                  <a:bodyPr/>
                  <a:lstStyle/>
                  <a:p>
                    <a:r>
                      <a:rPr lang="en-US" dirty="0"/>
                      <a:t>43%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F9-4CA5-8073-32E7D2EA0C2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Well-Being Outcome 1</c:v>
                </c:pt>
                <c:pt idx="1">
                  <c:v>Item 12 - Needs Assessment and Services to Child, Parents, and Foster Parents</c:v>
                </c:pt>
                <c:pt idx="2">
                  <c:v>Item 13 - Child and Family Involvement in Case Planning</c:v>
                </c:pt>
                <c:pt idx="3">
                  <c:v>Item 14 - Caseworker Visits with Children</c:v>
                </c:pt>
                <c:pt idx="4">
                  <c:v>Item 15 - Caseworker Visits with Parents</c:v>
                </c:pt>
              </c:strCache>
            </c:strRef>
          </c:cat>
          <c:val>
            <c:numRef>
              <c:f>Sheet1!$B$2:$B$6</c:f>
              <c:numCache>
                <c:formatCode>0%</c:formatCode>
                <c:ptCount val="5"/>
                <c:pt idx="0">
                  <c:v>0.37</c:v>
                </c:pt>
                <c:pt idx="1">
                  <c:v>0.37</c:v>
                </c:pt>
                <c:pt idx="2">
                  <c:v>0.48</c:v>
                </c:pt>
                <c:pt idx="3">
                  <c:v>0.6</c:v>
                </c:pt>
                <c:pt idx="4">
                  <c:v>0.43</c:v>
                </c:pt>
              </c:numCache>
            </c:numRef>
          </c:val>
          <c:extLst>
            <c:ext xmlns:c16="http://schemas.microsoft.com/office/drawing/2014/chart" uri="{C3380CC4-5D6E-409C-BE32-E72D297353CC}">
              <c16:uniqueId val="{0000000A-35F9-4CA5-8073-32E7D2EA0C2B}"/>
            </c:ext>
          </c:extLst>
        </c:ser>
        <c:dLbls>
          <c:showLegendKey val="0"/>
          <c:showVal val="0"/>
          <c:showCatName val="0"/>
          <c:showSerName val="0"/>
          <c:showPercent val="0"/>
          <c:showBubbleSize val="0"/>
        </c:dLbls>
        <c:gapWidth val="219"/>
        <c:overlap val="-27"/>
        <c:axId val="250036224"/>
        <c:axId val="250037760"/>
      </c:barChart>
      <c:catAx>
        <c:axId val="25003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50037760"/>
        <c:crosses val="autoZero"/>
        <c:auto val="1"/>
        <c:lblAlgn val="ctr"/>
        <c:lblOffset val="100"/>
        <c:noMultiLvlLbl val="0"/>
      </c:catAx>
      <c:valAx>
        <c:axId val="250037760"/>
        <c:scaling>
          <c:orientation val="minMax"/>
        </c:scaling>
        <c:delete val="1"/>
        <c:axPos val="l"/>
        <c:numFmt formatCode="0%" sourceLinked="1"/>
        <c:majorTickMark val="none"/>
        <c:minorTickMark val="none"/>
        <c:tickLblPos val="nextTo"/>
        <c:crossAx val="2500362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047079493626379E-2"/>
          <c:y val="2.4605021594296905E-2"/>
          <c:w val="0.96064030365287278"/>
          <c:h val="0.79765740820389541"/>
        </c:manualLayout>
      </c:layout>
      <c:barChart>
        <c:barDir val="col"/>
        <c:grouping val="clustered"/>
        <c:varyColors val="0"/>
        <c:ser>
          <c:idx val="0"/>
          <c:order val="0"/>
          <c:tx>
            <c:strRef>
              <c:f>Sheet1!$B$1</c:f>
              <c:strCache>
                <c:ptCount val="1"/>
                <c:pt idx="0">
                  <c:v>Needs Assessment</c:v>
                </c:pt>
              </c:strCache>
            </c:strRef>
          </c:tx>
          <c:spPr>
            <a:solidFill>
              <a:srgbClr val="006699"/>
            </a:solidFill>
            <a:ln>
              <a:noFill/>
            </a:ln>
            <a:effectLst/>
          </c:spPr>
          <c:invertIfNegative val="0"/>
          <c:dLbls>
            <c:dLbl>
              <c:idx val="0"/>
              <c:tx>
                <c:rich>
                  <a:bodyPr/>
                  <a:lstStyle/>
                  <a:p>
                    <a:r>
                      <a:rPr lang="en-US" dirty="0"/>
                      <a:t>66%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4FB-4ACB-930C-9408073AD7AF}"/>
                </c:ext>
              </c:extLst>
            </c:dLbl>
            <c:dLbl>
              <c:idx val="1"/>
              <c:tx>
                <c:rich>
                  <a:bodyPr/>
                  <a:lstStyle/>
                  <a:p>
                    <a:r>
                      <a:rPr lang="en-US" dirty="0">
                        <a:solidFill>
                          <a:schemeClr val="tx1"/>
                        </a:solidFill>
                      </a:rPr>
                      <a:t>68%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FB-4ACB-930C-9408073AD7AF}"/>
                </c:ext>
              </c:extLst>
            </c:dLbl>
            <c:dLbl>
              <c:idx val="2"/>
              <c:tx>
                <c:rich>
                  <a:bodyPr/>
                  <a:lstStyle/>
                  <a:p>
                    <a:r>
                      <a:rPr lang="en-US" dirty="0"/>
                      <a:t>41%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4FB-4ACB-930C-9408073AD7AF}"/>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Child</c:v>
                </c:pt>
                <c:pt idx="1">
                  <c:v>Mother</c:v>
                </c:pt>
                <c:pt idx="2">
                  <c:v>Father </c:v>
                </c:pt>
                <c:pt idx="3">
                  <c:v>Foster Parent</c:v>
                </c:pt>
              </c:strCache>
            </c:strRef>
          </c:cat>
          <c:val>
            <c:numRef>
              <c:f>Sheet1!$B$2:$B$5</c:f>
              <c:numCache>
                <c:formatCode>0%</c:formatCode>
                <c:ptCount val="4"/>
                <c:pt idx="0">
                  <c:v>0.66</c:v>
                </c:pt>
                <c:pt idx="1">
                  <c:v>0.68</c:v>
                </c:pt>
                <c:pt idx="2">
                  <c:v>0.41</c:v>
                </c:pt>
                <c:pt idx="3">
                  <c:v>0.75</c:v>
                </c:pt>
              </c:numCache>
            </c:numRef>
          </c:val>
          <c:extLst>
            <c:ext xmlns:c16="http://schemas.microsoft.com/office/drawing/2014/chart" uri="{C3380CC4-5D6E-409C-BE32-E72D297353CC}">
              <c16:uniqueId val="{00000000-E5DD-4770-B534-077D38DBBFB8}"/>
            </c:ext>
          </c:extLst>
        </c:ser>
        <c:ser>
          <c:idx val="1"/>
          <c:order val="1"/>
          <c:tx>
            <c:strRef>
              <c:f>Sheet1!$C$1</c:f>
              <c:strCache>
                <c:ptCount val="1"/>
                <c:pt idx="0">
                  <c:v>Service Provision</c:v>
                </c:pt>
              </c:strCache>
            </c:strRef>
          </c:tx>
          <c:spPr>
            <a:solidFill>
              <a:schemeClr val="bg1">
                <a:lumMod val="65000"/>
              </a:schemeClr>
            </a:solidFill>
            <a:ln>
              <a:noFill/>
            </a:ln>
            <a:effectLst/>
          </c:spPr>
          <c:invertIfNegative val="0"/>
          <c:dLbls>
            <c:dLbl>
              <c:idx val="0"/>
              <c:tx>
                <c:rich>
                  <a:bodyPr/>
                  <a:lstStyle/>
                  <a:p>
                    <a:r>
                      <a:rPr lang="en-US" dirty="0"/>
                      <a:t>56%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FB-4ACB-930C-9408073AD7AF}"/>
                </c:ext>
              </c:extLst>
            </c:dLbl>
            <c:dLbl>
              <c:idx val="1"/>
              <c:tx>
                <c:rich>
                  <a:bodyPr/>
                  <a:lstStyle/>
                  <a:p>
                    <a:r>
                      <a:rPr lang="en-US" dirty="0">
                        <a:solidFill>
                          <a:schemeClr val="tx1"/>
                        </a:solidFill>
                      </a:rPr>
                      <a:t>59%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4FB-4ACB-930C-9408073AD7AF}"/>
                </c:ext>
              </c:extLst>
            </c:dLbl>
            <c:dLbl>
              <c:idx val="2"/>
              <c:tx>
                <c:rich>
                  <a:bodyPr/>
                  <a:lstStyle/>
                  <a:p>
                    <a:r>
                      <a:rPr lang="en-US" dirty="0"/>
                      <a:t>38%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4FB-4ACB-930C-9408073AD7AF}"/>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Child</c:v>
                </c:pt>
                <c:pt idx="1">
                  <c:v>Mother</c:v>
                </c:pt>
                <c:pt idx="2">
                  <c:v>Father </c:v>
                </c:pt>
                <c:pt idx="3">
                  <c:v>Foster Parent</c:v>
                </c:pt>
              </c:strCache>
            </c:strRef>
          </c:cat>
          <c:val>
            <c:numRef>
              <c:f>Sheet1!$C$2:$C$5</c:f>
              <c:numCache>
                <c:formatCode>0%</c:formatCode>
                <c:ptCount val="4"/>
                <c:pt idx="0">
                  <c:v>0.56000000000000005</c:v>
                </c:pt>
                <c:pt idx="1">
                  <c:v>0.59</c:v>
                </c:pt>
                <c:pt idx="2">
                  <c:v>0.38</c:v>
                </c:pt>
                <c:pt idx="3">
                  <c:v>0.62</c:v>
                </c:pt>
              </c:numCache>
            </c:numRef>
          </c:val>
          <c:extLst>
            <c:ext xmlns:c16="http://schemas.microsoft.com/office/drawing/2014/chart" uri="{C3380CC4-5D6E-409C-BE32-E72D297353CC}">
              <c16:uniqueId val="{00000001-E5DD-4770-B534-077D38DBBFB8}"/>
            </c:ext>
          </c:extLst>
        </c:ser>
        <c:dLbls>
          <c:showLegendKey val="0"/>
          <c:showVal val="0"/>
          <c:showCatName val="0"/>
          <c:showSerName val="0"/>
          <c:showPercent val="0"/>
          <c:showBubbleSize val="0"/>
        </c:dLbls>
        <c:gapWidth val="219"/>
        <c:overlap val="-27"/>
        <c:axId val="250134912"/>
        <c:axId val="250136448"/>
      </c:barChart>
      <c:catAx>
        <c:axId val="250134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50136448"/>
        <c:crosses val="autoZero"/>
        <c:auto val="1"/>
        <c:lblAlgn val="ctr"/>
        <c:lblOffset val="100"/>
        <c:noMultiLvlLbl val="0"/>
      </c:catAx>
      <c:valAx>
        <c:axId val="250136448"/>
        <c:scaling>
          <c:orientation val="minMax"/>
          <c:max val="1"/>
        </c:scaling>
        <c:delete val="1"/>
        <c:axPos val="l"/>
        <c:numFmt formatCode="0%" sourceLinked="1"/>
        <c:majorTickMark val="none"/>
        <c:minorTickMark val="none"/>
        <c:tickLblPos val="nextTo"/>
        <c:crossAx val="250134912"/>
        <c:crosses val="autoZero"/>
        <c:crossBetween val="between"/>
      </c:valAx>
      <c:spPr>
        <a:noFill/>
        <a:ln>
          <a:noFill/>
        </a:ln>
        <a:effectLst/>
      </c:spPr>
    </c:plotArea>
    <c:legend>
      <c:legendPos val="b"/>
      <c:layout>
        <c:manualLayout>
          <c:xMode val="edge"/>
          <c:yMode val="edge"/>
          <c:x val="0.18143510361853715"/>
          <c:y val="0.92567987134072316"/>
          <c:w val="0.57220982859796088"/>
          <c:h val="6.233595037767739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635517986722248E-2"/>
          <c:y val="1.2338963325763248E-2"/>
          <c:w val="0.97844990526819686"/>
          <c:h val="0.89663793608009845"/>
        </c:manualLayout>
      </c:layout>
      <c:barChart>
        <c:barDir val="col"/>
        <c:grouping val="clustered"/>
        <c:varyColors val="0"/>
        <c:ser>
          <c:idx val="0"/>
          <c:order val="0"/>
          <c:tx>
            <c:strRef>
              <c:f>Sheet1!$B$1</c:f>
              <c:strCache>
                <c:ptCount val="1"/>
                <c:pt idx="0">
                  <c:v>Series 1</c:v>
                </c:pt>
              </c:strCache>
            </c:strRef>
          </c:tx>
          <c:spPr>
            <a:solidFill>
              <a:srgbClr val="006699"/>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8250-4451-813F-BC751A392461}"/>
              </c:ext>
            </c:extLst>
          </c:dPt>
          <c:dPt>
            <c:idx val="2"/>
            <c:invertIfNegative val="0"/>
            <c:bubble3D val="0"/>
            <c:spPr>
              <a:solidFill>
                <a:srgbClr val="009999"/>
              </a:solidFill>
              <a:ln>
                <a:noFill/>
              </a:ln>
              <a:effectLst/>
            </c:spPr>
            <c:extLst>
              <c:ext xmlns:c16="http://schemas.microsoft.com/office/drawing/2014/chart" uri="{C3380CC4-5D6E-409C-BE32-E72D297353CC}">
                <c16:uniqueId val="{00000003-8250-4451-813F-BC751A392461}"/>
              </c:ext>
            </c:extLst>
          </c:dPt>
          <c:dLbls>
            <c:dLbl>
              <c:idx val="0"/>
              <c:tx>
                <c:rich>
                  <a:bodyPr/>
                  <a:lstStyle/>
                  <a:p>
                    <a:r>
                      <a:rPr lang="en-US" dirty="0"/>
                      <a:t>64%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250-4451-813F-BC751A392461}"/>
                </c:ext>
              </c:extLst>
            </c:dLbl>
            <c:dLbl>
              <c:idx val="1"/>
              <c:tx>
                <c:rich>
                  <a:bodyPr/>
                  <a:lstStyle/>
                  <a:p>
                    <a:r>
                      <a:rPr lang="en-US" dirty="0"/>
                      <a:t>68%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8CC-4D10-8EAF-438EC2833974}"/>
                </c:ext>
              </c:extLst>
            </c:dLbl>
            <c:dLbl>
              <c:idx val="2"/>
              <c:tx>
                <c:rich>
                  <a:bodyPr/>
                  <a:lstStyle/>
                  <a:p>
                    <a:r>
                      <a:rPr lang="en-US" dirty="0"/>
                      <a:t>45%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250-4451-813F-BC751A392461}"/>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Child</c:v>
                </c:pt>
                <c:pt idx="1">
                  <c:v>Mother</c:v>
                </c:pt>
                <c:pt idx="2">
                  <c:v>Father</c:v>
                </c:pt>
              </c:strCache>
            </c:strRef>
          </c:cat>
          <c:val>
            <c:numRef>
              <c:f>Sheet1!$B$2:$B$4</c:f>
              <c:numCache>
                <c:formatCode>0%</c:formatCode>
                <c:ptCount val="3"/>
                <c:pt idx="0">
                  <c:v>0.64</c:v>
                </c:pt>
                <c:pt idx="1">
                  <c:v>0.68</c:v>
                </c:pt>
                <c:pt idx="2">
                  <c:v>0.44</c:v>
                </c:pt>
              </c:numCache>
            </c:numRef>
          </c:val>
          <c:extLst>
            <c:ext xmlns:c16="http://schemas.microsoft.com/office/drawing/2014/chart" uri="{C3380CC4-5D6E-409C-BE32-E72D297353CC}">
              <c16:uniqueId val="{00000004-8250-4451-813F-BC751A392461}"/>
            </c:ext>
          </c:extLst>
        </c:ser>
        <c:dLbls>
          <c:showLegendKey val="0"/>
          <c:showVal val="0"/>
          <c:showCatName val="0"/>
          <c:showSerName val="0"/>
          <c:showPercent val="0"/>
          <c:showBubbleSize val="0"/>
        </c:dLbls>
        <c:gapWidth val="219"/>
        <c:overlap val="-27"/>
        <c:axId val="250229504"/>
        <c:axId val="250231040"/>
      </c:barChart>
      <c:catAx>
        <c:axId val="250229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50231040"/>
        <c:crosses val="autoZero"/>
        <c:auto val="1"/>
        <c:lblAlgn val="ctr"/>
        <c:lblOffset val="100"/>
        <c:noMultiLvlLbl val="0"/>
      </c:catAx>
      <c:valAx>
        <c:axId val="250231040"/>
        <c:scaling>
          <c:orientation val="minMax"/>
          <c:max val="1"/>
        </c:scaling>
        <c:delete val="1"/>
        <c:axPos val="l"/>
        <c:numFmt formatCode="0%" sourceLinked="1"/>
        <c:majorTickMark val="none"/>
        <c:minorTickMark val="none"/>
        <c:tickLblPos val="nextTo"/>
        <c:crossAx val="2502295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635517986722248E-2"/>
          <c:y val="1.2338963325763248E-2"/>
          <c:w val="0.97844990526819686"/>
          <c:h val="0.89663793608009845"/>
        </c:manualLayout>
      </c:layout>
      <c:barChart>
        <c:barDir val="col"/>
        <c:grouping val="clustered"/>
        <c:varyColors val="0"/>
        <c:ser>
          <c:idx val="0"/>
          <c:order val="0"/>
          <c:tx>
            <c:strRef>
              <c:f>Sheet1!$B$1</c:f>
              <c:strCache>
                <c:ptCount val="1"/>
                <c:pt idx="0">
                  <c:v>Series 1</c:v>
                </c:pt>
              </c:strCache>
            </c:strRef>
          </c:tx>
          <c:spPr>
            <a:solidFill>
              <a:srgbClr val="006699"/>
            </a:solidFill>
            <a:ln>
              <a:noFill/>
            </a:ln>
            <a:effectLst/>
          </c:spPr>
          <c:invertIfNegative val="0"/>
          <c:dPt>
            <c:idx val="0"/>
            <c:invertIfNegative val="0"/>
            <c:bubble3D val="0"/>
            <c:extLst>
              <c:ext xmlns:c16="http://schemas.microsoft.com/office/drawing/2014/chart" uri="{C3380CC4-5D6E-409C-BE32-E72D297353CC}">
                <c16:uniqueId val="{00000001-1DDA-41CD-8A5F-5D8BD6185905}"/>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1DDA-41CD-8A5F-5D8BD6185905}"/>
              </c:ext>
            </c:extLst>
          </c:dPt>
          <c:dPt>
            <c:idx val="2"/>
            <c:invertIfNegative val="0"/>
            <c:bubble3D val="0"/>
            <c:spPr>
              <a:solidFill>
                <a:srgbClr val="009999"/>
              </a:solidFill>
              <a:ln>
                <a:noFill/>
              </a:ln>
              <a:effectLst/>
            </c:spPr>
            <c:extLst>
              <c:ext xmlns:c16="http://schemas.microsoft.com/office/drawing/2014/chart" uri="{C3380CC4-5D6E-409C-BE32-E72D297353CC}">
                <c16:uniqueId val="{00000005-1DDA-41CD-8A5F-5D8BD6185905}"/>
              </c:ext>
            </c:extLst>
          </c:dPt>
          <c:dLbls>
            <c:dLbl>
              <c:idx val="0"/>
              <c:tx>
                <c:rich>
                  <a:bodyPr/>
                  <a:lstStyle/>
                  <a:p>
                    <a:r>
                      <a:rPr lang="en-US" dirty="0"/>
                      <a:t>78%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DDA-41CD-8A5F-5D8BD6185905}"/>
                </c:ext>
              </c:extLst>
            </c:dLbl>
            <c:dLbl>
              <c:idx val="1"/>
              <c:tx>
                <c:rich>
                  <a:bodyPr/>
                  <a:lstStyle/>
                  <a:p>
                    <a:r>
                      <a:rPr lang="en-US" dirty="0"/>
                      <a:t>61%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DDA-41CD-8A5F-5D8BD6185905}"/>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2"/>
                <c:pt idx="0">
                  <c:v>Sufficient Frequency</c:v>
                </c:pt>
                <c:pt idx="1">
                  <c:v>Sufficient Quality</c:v>
                </c:pt>
              </c:strCache>
            </c:strRef>
          </c:cat>
          <c:val>
            <c:numRef>
              <c:f>Sheet1!$B$2:$B$4</c:f>
              <c:numCache>
                <c:formatCode>0%</c:formatCode>
                <c:ptCount val="3"/>
                <c:pt idx="0">
                  <c:v>0.78</c:v>
                </c:pt>
                <c:pt idx="1">
                  <c:v>0.6</c:v>
                </c:pt>
              </c:numCache>
            </c:numRef>
          </c:val>
          <c:extLst>
            <c:ext xmlns:c16="http://schemas.microsoft.com/office/drawing/2014/chart" uri="{C3380CC4-5D6E-409C-BE32-E72D297353CC}">
              <c16:uniqueId val="{00000006-1DDA-41CD-8A5F-5D8BD6185905}"/>
            </c:ext>
          </c:extLst>
        </c:ser>
        <c:dLbls>
          <c:showLegendKey val="0"/>
          <c:showVal val="0"/>
          <c:showCatName val="0"/>
          <c:showSerName val="0"/>
          <c:showPercent val="0"/>
          <c:showBubbleSize val="0"/>
        </c:dLbls>
        <c:gapWidth val="219"/>
        <c:overlap val="-27"/>
        <c:axId val="251404672"/>
        <c:axId val="251406208"/>
      </c:barChart>
      <c:catAx>
        <c:axId val="251404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51406208"/>
        <c:crosses val="autoZero"/>
        <c:auto val="1"/>
        <c:lblAlgn val="ctr"/>
        <c:lblOffset val="100"/>
        <c:noMultiLvlLbl val="0"/>
      </c:catAx>
      <c:valAx>
        <c:axId val="251406208"/>
        <c:scaling>
          <c:orientation val="minMax"/>
          <c:max val="1"/>
        </c:scaling>
        <c:delete val="1"/>
        <c:axPos val="l"/>
        <c:numFmt formatCode="0%" sourceLinked="1"/>
        <c:majorTickMark val="none"/>
        <c:minorTickMark val="none"/>
        <c:tickLblPos val="nextTo"/>
        <c:crossAx val="251404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783012092930296E-2"/>
          <c:y val="1.233888516263805E-2"/>
          <c:w val="0.95249370211010587"/>
          <c:h val="0.77231696363514468"/>
        </c:manualLayout>
      </c:layout>
      <c:barChart>
        <c:barDir val="col"/>
        <c:grouping val="clustered"/>
        <c:varyColors val="0"/>
        <c:ser>
          <c:idx val="0"/>
          <c:order val="0"/>
          <c:tx>
            <c:strRef>
              <c:f>Sheet1!$B$1</c:f>
              <c:strCache>
                <c:ptCount val="1"/>
                <c:pt idx="0">
                  <c:v>Sufficient Frequency</c:v>
                </c:pt>
              </c:strCache>
            </c:strRef>
          </c:tx>
          <c:spPr>
            <a:solidFill>
              <a:srgbClr val="006699"/>
            </a:solidFill>
            <a:ln>
              <a:noFill/>
            </a:ln>
            <a:effectLst/>
          </c:spPr>
          <c:invertIfNegative val="0"/>
          <c:dPt>
            <c:idx val="1"/>
            <c:invertIfNegative val="0"/>
            <c:bubble3D val="0"/>
            <c:extLst>
              <c:ext xmlns:c16="http://schemas.microsoft.com/office/drawing/2014/chart" uri="{C3380CC4-5D6E-409C-BE32-E72D297353CC}">
                <c16:uniqueId val="{00000001-4F91-4BB1-9C61-D4C3A80F867A}"/>
              </c:ext>
            </c:extLst>
          </c:dPt>
          <c:dLbls>
            <c:dLbl>
              <c:idx val="0"/>
              <c:tx>
                <c:rich>
                  <a:bodyPr/>
                  <a:lstStyle/>
                  <a:p>
                    <a:r>
                      <a:rPr lang="en-US" dirty="0"/>
                      <a:t>67%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073-47D9-A2B6-B538E3294B43}"/>
                </c:ext>
              </c:extLst>
            </c:dLbl>
            <c:dLbl>
              <c:idx val="1"/>
              <c:tx>
                <c:rich>
                  <a:bodyPr/>
                  <a:lstStyle/>
                  <a:p>
                    <a:r>
                      <a:rPr lang="en-US" dirty="0"/>
                      <a:t>49%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91-4BB1-9C61-D4C3A80F867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Mother</c:v>
                </c:pt>
                <c:pt idx="1">
                  <c:v>Father</c:v>
                </c:pt>
              </c:strCache>
            </c:strRef>
          </c:cat>
          <c:val>
            <c:numRef>
              <c:f>Sheet1!$B$2:$B$3</c:f>
              <c:numCache>
                <c:formatCode>0%</c:formatCode>
                <c:ptCount val="2"/>
                <c:pt idx="0">
                  <c:v>0.67</c:v>
                </c:pt>
                <c:pt idx="1">
                  <c:v>0.48</c:v>
                </c:pt>
              </c:numCache>
            </c:numRef>
          </c:val>
          <c:extLst>
            <c:ext xmlns:c16="http://schemas.microsoft.com/office/drawing/2014/chart" uri="{C3380CC4-5D6E-409C-BE32-E72D297353CC}">
              <c16:uniqueId val="{00000002-4F91-4BB1-9C61-D4C3A80F867A}"/>
            </c:ext>
          </c:extLst>
        </c:ser>
        <c:ser>
          <c:idx val="1"/>
          <c:order val="1"/>
          <c:tx>
            <c:strRef>
              <c:f>Sheet1!$C$1</c:f>
              <c:strCache>
                <c:ptCount val="1"/>
                <c:pt idx="0">
                  <c:v>Sufficient Quality</c:v>
                </c:pt>
              </c:strCache>
            </c:strRef>
          </c:tx>
          <c:spPr>
            <a:solidFill>
              <a:schemeClr val="bg1">
                <a:lumMod val="75000"/>
              </a:schemeClr>
            </a:solidFill>
            <a:ln>
              <a:noFill/>
            </a:ln>
            <a:effectLst/>
          </c:spPr>
          <c:invertIfNegative val="0"/>
          <c:dLbls>
            <c:dLbl>
              <c:idx val="0"/>
              <c:tx>
                <c:rich>
                  <a:bodyPr/>
                  <a:lstStyle/>
                  <a:p>
                    <a:r>
                      <a:rPr lang="en-US" dirty="0"/>
                      <a:t>67%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F91-4BB1-9C61-D4C3A80F867A}"/>
                </c:ext>
              </c:extLst>
            </c:dLbl>
            <c:dLbl>
              <c:idx val="1"/>
              <c:tx>
                <c:rich>
                  <a:bodyPr/>
                  <a:lstStyle/>
                  <a:p>
                    <a:r>
                      <a:rPr lang="en-US" dirty="0"/>
                      <a:t>56%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F91-4BB1-9C61-D4C3A80F867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Mother</c:v>
                </c:pt>
                <c:pt idx="1">
                  <c:v>Father</c:v>
                </c:pt>
              </c:strCache>
            </c:strRef>
          </c:cat>
          <c:val>
            <c:numRef>
              <c:f>Sheet1!$C$2:$C$3</c:f>
              <c:numCache>
                <c:formatCode>0%</c:formatCode>
                <c:ptCount val="2"/>
                <c:pt idx="0">
                  <c:v>0.67</c:v>
                </c:pt>
                <c:pt idx="1">
                  <c:v>0.55000000000000004</c:v>
                </c:pt>
              </c:numCache>
            </c:numRef>
          </c:val>
          <c:extLst>
            <c:ext xmlns:c16="http://schemas.microsoft.com/office/drawing/2014/chart" uri="{C3380CC4-5D6E-409C-BE32-E72D297353CC}">
              <c16:uniqueId val="{00000005-4F91-4BB1-9C61-D4C3A80F867A}"/>
            </c:ext>
          </c:extLst>
        </c:ser>
        <c:dLbls>
          <c:showLegendKey val="0"/>
          <c:showVal val="0"/>
          <c:showCatName val="0"/>
          <c:showSerName val="0"/>
          <c:showPercent val="0"/>
          <c:showBubbleSize val="0"/>
        </c:dLbls>
        <c:gapWidth val="219"/>
        <c:overlap val="-27"/>
        <c:axId val="251466880"/>
        <c:axId val="251468416"/>
      </c:barChart>
      <c:catAx>
        <c:axId val="251466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51468416"/>
        <c:crosses val="autoZero"/>
        <c:auto val="1"/>
        <c:lblAlgn val="ctr"/>
        <c:lblOffset val="100"/>
        <c:noMultiLvlLbl val="0"/>
      </c:catAx>
      <c:valAx>
        <c:axId val="251468416"/>
        <c:scaling>
          <c:orientation val="minMax"/>
          <c:max val="1"/>
        </c:scaling>
        <c:delete val="1"/>
        <c:axPos val="l"/>
        <c:numFmt formatCode="0%" sourceLinked="1"/>
        <c:majorTickMark val="none"/>
        <c:minorTickMark val="none"/>
        <c:tickLblPos val="nextTo"/>
        <c:crossAx val="251466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006699"/>
              </a:solidFill>
              <a:ln>
                <a:noFill/>
              </a:ln>
              <a:effectLst/>
            </c:spPr>
            <c:extLst>
              <c:ext xmlns:c16="http://schemas.microsoft.com/office/drawing/2014/chart" uri="{C3380CC4-5D6E-409C-BE32-E72D297353CC}">
                <c16:uniqueId val="{00000001-3B43-48FE-A96D-6946BDD40B27}"/>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3B43-48FE-A96D-6946BDD40B27}"/>
              </c:ext>
            </c:extLst>
          </c:dPt>
          <c:dLbls>
            <c:dLbl>
              <c:idx val="1"/>
              <c:tx>
                <c:rich>
                  <a:bodyPr/>
                  <a:lstStyle/>
                  <a:p>
                    <a:r>
                      <a:rPr lang="en-US" dirty="0"/>
                      <a:t>83%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B43-48FE-A96D-6946BDD40B2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Well-Being Outcome 2</c:v>
                </c:pt>
                <c:pt idx="1">
                  <c:v>Item 16 - Educational needs of the child</c:v>
                </c:pt>
              </c:strCache>
            </c:strRef>
          </c:cat>
          <c:val>
            <c:numRef>
              <c:f>Sheet1!$B$2:$B$3</c:f>
              <c:numCache>
                <c:formatCode>0%</c:formatCode>
                <c:ptCount val="2"/>
                <c:pt idx="0">
                  <c:v>0.83</c:v>
                </c:pt>
                <c:pt idx="1">
                  <c:v>0.83</c:v>
                </c:pt>
              </c:numCache>
            </c:numRef>
          </c:val>
          <c:extLst>
            <c:ext xmlns:c16="http://schemas.microsoft.com/office/drawing/2014/chart" uri="{C3380CC4-5D6E-409C-BE32-E72D297353CC}">
              <c16:uniqueId val="{00000004-3B43-48FE-A96D-6946BDD40B27}"/>
            </c:ext>
          </c:extLst>
        </c:ser>
        <c:dLbls>
          <c:showLegendKey val="0"/>
          <c:showVal val="0"/>
          <c:showCatName val="0"/>
          <c:showSerName val="0"/>
          <c:showPercent val="0"/>
          <c:showBubbleSize val="0"/>
        </c:dLbls>
        <c:gapWidth val="219"/>
        <c:overlap val="-27"/>
        <c:axId val="251622144"/>
        <c:axId val="251623680"/>
      </c:barChart>
      <c:catAx>
        <c:axId val="251622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51623680"/>
        <c:crosses val="autoZero"/>
        <c:auto val="1"/>
        <c:lblAlgn val="ctr"/>
        <c:lblOffset val="100"/>
        <c:noMultiLvlLbl val="0"/>
      </c:catAx>
      <c:valAx>
        <c:axId val="251623680"/>
        <c:scaling>
          <c:orientation val="minMax"/>
        </c:scaling>
        <c:delete val="1"/>
        <c:axPos val="l"/>
        <c:numFmt formatCode="0%" sourceLinked="1"/>
        <c:majorTickMark val="none"/>
        <c:minorTickMark val="none"/>
        <c:tickLblPos val="nextTo"/>
        <c:crossAx val="251622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674645908463237E-2"/>
          <c:y val="0.15747929248052733"/>
          <c:w val="0.93903656717923445"/>
          <c:h val="0.76240868434460773"/>
        </c:manualLayout>
      </c:layout>
      <c:barChart>
        <c:barDir val="col"/>
        <c:grouping val="clustered"/>
        <c:varyColors val="0"/>
        <c:ser>
          <c:idx val="0"/>
          <c:order val="0"/>
          <c:tx>
            <c:strRef>
              <c:f>Sheet1!$B$1</c:f>
              <c:strCache>
                <c:ptCount val="1"/>
                <c:pt idx="0">
                  <c:v>72</c:v>
                </c:pt>
              </c:strCache>
            </c:strRef>
          </c:tx>
          <c:spPr>
            <a:solidFill>
              <a:schemeClr val="accent1"/>
            </a:solidFill>
            <a:ln>
              <a:noFill/>
            </a:ln>
            <a:effectLst/>
          </c:spPr>
          <c:invertIfNegative val="0"/>
          <c:dPt>
            <c:idx val="0"/>
            <c:invertIfNegative val="0"/>
            <c:bubble3D val="0"/>
            <c:spPr>
              <a:solidFill>
                <a:srgbClr val="006699"/>
              </a:solidFill>
              <a:ln>
                <a:noFill/>
              </a:ln>
              <a:effectLst/>
            </c:spPr>
            <c:extLst>
              <c:ext xmlns:c16="http://schemas.microsoft.com/office/drawing/2014/chart" uri="{C3380CC4-5D6E-409C-BE32-E72D297353CC}">
                <c16:uniqueId val="{00000001-1154-49E5-A6E1-46C540E2A3C7}"/>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1154-49E5-A6E1-46C540E2A3C7}"/>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1154-49E5-A6E1-46C540E2A3C7}"/>
              </c:ext>
            </c:extLst>
          </c:dPt>
          <c:dLbls>
            <c:dLbl>
              <c:idx val="0"/>
              <c:tx>
                <c:rich>
                  <a:bodyPr/>
                  <a:lstStyle/>
                  <a:p>
                    <a:r>
                      <a:rPr lang="en-US" dirty="0"/>
                      <a:t>58%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54-49E5-A6E1-46C540E2A3C7}"/>
                </c:ext>
              </c:extLst>
            </c:dLbl>
            <c:dLbl>
              <c:idx val="1"/>
              <c:tx>
                <c:rich>
                  <a:bodyPr/>
                  <a:lstStyle/>
                  <a:p>
                    <a:r>
                      <a:rPr lang="en-US" dirty="0"/>
                      <a:t>66%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154-49E5-A6E1-46C540E2A3C7}"/>
                </c:ext>
              </c:extLst>
            </c:dLbl>
            <c:dLbl>
              <c:idx val="2"/>
              <c:tx>
                <c:rich>
                  <a:bodyPr/>
                  <a:lstStyle/>
                  <a:p>
                    <a:r>
                      <a:rPr lang="en-US" dirty="0"/>
                      <a:t>72%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154-49E5-A6E1-46C540E2A3C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Well-Being Outcome 3</c:v>
                </c:pt>
                <c:pt idx="1">
                  <c:v>Item 17 - Physical health of the child</c:v>
                </c:pt>
                <c:pt idx="2">
                  <c:v>Item 18 - Mental/behavioral health of the child</c:v>
                </c:pt>
              </c:strCache>
            </c:strRef>
          </c:cat>
          <c:val>
            <c:numRef>
              <c:f>Sheet1!$B$2:$B$5</c:f>
              <c:numCache>
                <c:formatCode>0%</c:formatCode>
                <c:ptCount val="4"/>
                <c:pt idx="0">
                  <c:v>0.57999999999999996</c:v>
                </c:pt>
                <c:pt idx="1">
                  <c:v>0.66</c:v>
                </c:pt>
                <c:pt idx="2">
                  <c:v>0.72</c:v>
                </c:pt>
              </c:numCache>
            </c:numRef>
          </c:val>
          <c:extLst>
            <c:ext xmlns:c16="http://schemas.microsoft.com/office/drawing/2014/chart" uri="{C3380CC4-5D6E-409C-BE32-E72D297353CC}">
              <c16:uniqueId val="{00000006-1154-49E5-A6E1-46C540E2A3C7}"/>
            </c:ext>
          </c:extLst>
        </c:ser>
        <c:dLbls>
          <c:showLegendKey val="0"/>
          <c:showVal val="0"/>
          <c:showCatName val="0"/>
          <c:showSerName val="0"/>
          <c:showPercent val="0"/>
          <c:showBubbleSize val="0"/>
        </c:dLbls>
        <c:gapWidth val="219"/>
        <c:overlap val="-27"/>
        <c:axId val="251786368"/>
        <c:axId val="251787904"/>
      </c:barChart>
      <c:catAx>
        <c:axId val="25178636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51787904"/>
        <c:crosses val="autoZero"/>
        <c:auto val="1"/>
        <c:lblAlgn val="ctr"/>
        <c:lblOffset val="100"/>
        <c:noMultiLvlLbl val="0"/>
      </c:catAx>
      <c:valAx>
        <c:axId val="251787904"/>
        <c:scaling>
          <c:orientation val="minMax"/>
          <c:min val="0"/>
        </c:scaling>
        <c:delete val="1"/>
        <c:axPos val="l"/>
        <c:numFmt formatCode="0%" sourceLinked="1"/>
        <c:majorTickMark val="out"/>
        <c:minorTickMark val="none"/>
        <c:tickLblPos val="nextTo"/>
        <c:crossAx val="251786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006699"/>
            </a:solidFill>
            <a:ln>
              <a:noFill/>
            </a:ln>
            <a:effectLst/>
          </c:spPr>
          <c:invertIfNegative val="0"/>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1-3528-440C-A680-3CE0401164B8}"/>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3-3528-440C-A680-3CE0401164B8}"/>
              </c:ext>
            </c:extLst>
          </c:dPt>
          <c:dLbls>
            <c:dLbl>
              <c:idx val="0"/>
              <c:tx>
                <c:rich>
                  <a:bodyPr/>
                  <a:lstStyle/>
                  <a:p>
                    <a:r>
                      <a:rPr lang="en-US" dirty="0"/>
                      <a:t>93%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528-440C-A680-3CE0401164B8}"/>
                </c:ext>
              </c:extLst>
            </c:dLbl>
            <c:dLbl>
              <c:idx val="1"/>
              <c:tx>
                <c:rich>
                  <a:bodyPr/>
                  <a:lstStyle/>
                  <a:p>
                    <a:r>
                      <a:rPr lang="en-US" dirty="0"/>
                      <a:t>93%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28-440C-A680-3CE0401164B8}"/>
                </c:ext>
              </c:extLst>
            </c:dLbl>
            <c:dLbl>
              <c:idx val="2"/>
              <c:tx>
                <c:rich>
                  <a:bodyPr/>
                  <a:lstStyle/>
                  <a:p>
                    <a:r>
                      <a:rPr lang="en-US" dirty="0"/>
                      <a:t>60%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28-440C-A680-3CE0401164B8}"/>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Safety Outcome 1</c:v>
                </c:pt>
                <c:pt idx="1">
                  <c:v>Item 1 Timeliness of initiating investigations of reports of child maltreatment</c:v>
                </c:pt>
              </c:strCache>
            </c:strRef>
          </c:cat>
          <c:val>
            <c:numRef>
              <c:f>Sheet1!$B$2:$B$5</c:f>
              <c:numCache>
                <c:formatCode>0%</c:formatCode>
                <c:ptCount val="4"/>
                <c:pt idx="0">
                  <c:v>0.93</c:v>
                </c:pt>
                <c:pt idx="1">
                  <c:v>0.93</c:v>
                </c:pt>
              </c:numCache>
            </c:numRef>
          </c:val>
          <c:extLst>
            <c:ext xmlns:c16="http://schemas.microsoft.com/office/drawing/2014/chart" uri="{C3380CC4-5D6E-409C-BE32-E72D297353CC}">
              <c16:uniqueId val="{00000005-3528-440C-A680-3CE0401164B8}"/>
            </c:ext>
          </c:extLst>
        </c:ser>
        <c:dLbls>
          <c:showLegendKey val="0"/>
          <c:showVal val="0"/>
          <c:showCatName val="0"/>
          <c:showSerName val="0"/>
          <c:showPercent val="0"/>
          <c:showBubbleSize val="0"/>
        </c:dLbls>
        <c:gapWidth val="219"/>
        <c:overlap val="-27"/>
        <c:axId val="229517952"/>
        <c:axId val="229527936"/>
      </c:barChart>
      <c:catAx>
        <c:axId val="229517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229527936"/>
        <c:crosses val="autoZero"/>
        <c:auto val="1"/>
        <c:lblAlgn val="ctr"/>
        <c:lblOffset val="100"/>
        <c:noMultiLvlLbl val="0"/>
      </c:catAx>
      <c:valAx>
        <c:axId val="229527936"/>
        <c:scaling>
          <c:orientation val="minMax"/>
        </c:scaling>
        <c:delete val="1"/>
        <c:axPos val="l"/>
        <c:numFmt formatCode="0%" sourceLinked="1"/>
        <c:majorTickMark val="none"/>
        <c:minorTickMark val="none"/>
        <c:tickLblPos val="nextTo"/>
        <c:crossAx val="2295179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Item 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0.55000000000000004</c:v>
                </c:pt>
              </c:numCache>
            </c:numRef>
          </c:val>
          <c:extLst>
            <c:ext xmlns:c16="http://schemas.microsoft.com/office/drawing/2014/chart" uri="{C3380CC4-5D6E-409C-BE32-E72D297353CC}">
              <c16:uniqueId val="{00000000-116D-445B-A0AF-E5E85A84B579}"/>
            </c:ext>
          </c:extLst>
        </c:ser>
        <c:ser>
          <c:idx val="1"/>
          <c:order val="1"/>
          <c:tx>
            <c:strRef>
              <c:f>Sheet1!$C$1</c:f>
              <c:strCache>
                <c:ptCount val="1"/>
                <c:pt idx="0">
                  <c:v>Timely filing TPR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0.67</c:v>
                </c:pt>
              </c:numCache>
            </c:numRef>
          </c:val>
          <c:extLst>
            <c:ext xmlns:c16="http://schemas.microsoft.com/office/drawing/2014/chart" uri="{C3380CC4-5D6E-409C-BE32-E72D297353CC}">
              <c16:uniqueId val="{00000001-116D-445B-A0AF-E5E85A84B579}"/>
            </c:ext>
          </c:extLst>
        </c:ser>
        <c:dLbls>
          <c:showLegendKey val="0"/>
          <c:showVal val="0"/>
          <c:showCatName val="0"/>
          <c:showSerName val="0"/>
          <c:showPercent val="0"/>
          <c:showBubbleSize val="0"/>
        </c:dLbls>
        <c:gapWidth val="219"/>
        <c:overlap val="-27"/>
        <c:axId val="256853888"/>
        <c:axId val="256855424"/>
      </c:barChart>
      <c:catAx>
        <c:axId val="256853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6855424"/>
        <c:crosses val="autoZero"/>
        <c:auto val="1"/>
        <c:lblAlgn val="ctr"/>
        <c:lblOffset val="100"/>
        <c:noMultiLvlLbl val="0"/>
      </c:catAx>
      <c:valAx>
        <c:axId val="2568554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6853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Item 6</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0.25</c:v>
                </c:pt>
              </c:numCache>
            </c:numRef>
          </c:val>
          <c:extLst>
            <c:ext xmlns:c16="http://schemas.microsoft.com/office/drawing/2014/chart" uri="{C3380CC4-5D6E-409C-BE32-E72D297353CC}">
              <c16:uniqueId val="{00000000-6120-4F2C-B0B6-3E00165D30D0}"/>
            </c:ext>
          </c:extLst>
        </c:ser>
        <c:ser>
          <c:idx val="1"/>
          <c:order val="1"/>
          <c:tx>
            <c:strRef>
              <c:f>Sheet1!$C$1</c:f>
              <c:strCache>
                <c:ptCount val="1"/>
                <c:pt idx="0">
                  <c:v>Reunification</c:v>
                </c:pt>
              </c:strCache>
            </c:strRef>
          </c:tx>
          <c:spPr>
            <a:solidFill>
              <a:schemeClr val="accent2"/>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120-4F2C-B0B6-3E00165D30D0}"/>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0.42</c:v>
                </c:pt>
              </c:numCache>
            </c:numRef>
          </c:val>
          <c:extLst>
            <c:ext xmlns:c16="http://schemas.microsoft.com/office/drawing/2014/chart" uri="{C3380CC4-5D6E-409C-BE32-E72D297353CC}">
              <c16:uniqueId val="{00000001-6120-4F2C-B0B6-3E00165D30D0}"/>
            </c:ext>
          </c:extLst>
        </c:ser>
        <c:ser>
          <c:idx val="2"/>
          <c:order val="2"/>
          <c:tx>
            <c:strRef>
              <c:f>Sheet1!$D$1</c:f>
              <c:strCache>
                <c:ptCount val="1"/>
                <c:pt idx="0">
                  <c:v>Guardianship</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0%</c:formatCode>
                <c:ptCount val="1"/>
                <c:pt idx="0">
                  <c:v>0.08</c:v>
                </c:pt>
              </c:numCache>
            </c:numRef>
          </c:val>
          <c:extLst>
            <c:ext xmlns:c16="http://schemas.microsoft.com/office/drawing/2014/chart" uri="{C3380CC4-5D6E-409C-BE32-E72D297353CC}">
              <c16:uniqueId val="{00000002-6120-4F2C-B0B6-3E00165D30D0}"/>
            </c:ext>
          </c:extLst>
        </c:ser>
        <c:ser>
          <c:idx val="3"/>
          <c:order val="3"/>
          <c:tx>
            <c:strRef>
              <c:f>Sheet1!$E$1</c:f>
              <c:strCache>
                <c:ptCount val="1"/>
                <c:pt idx="0">
                  <c:v>Adoption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0%</c:formatCode>
                <c:ptCount val="1"/>
                <c:pt idx="0">
                  <c:v>0.24</c:v>
                </c:pt>
              </c:numCache>
            </c:numRef>
          </c:val>
          <c:extLst>
            <c:ext xmlns:c16="http://schemas.microsoft.com/office/drawing/2014/chart" uri="{C3380CC4-5D6E-409C-BE32-E72D297353CC}">
              <c16:uniqueId val="{00000003-6120-4F2C-B0B6-3E00165D30D0}"/>
            </c:ext>
          </c:extLst>
        </c:ser>
        <c:ser>
          <c:idx val="4"/>
          <c:order val="4"/>
          <c:tx>
            <c:strRef>
              <c:f>Sheet1!$F$1</c:f>
              <c:strCache>
                <c:ptCount val="1"/>
                <c:pt idx="0">
                  <c:v>OPPLA</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Sheet1!$F$2</c:f>
              <c:numCache>
                <c:formatCode>0%</c:formatCode>
                <c:ptCount val="1"/>
                <c:pt idx="0">
                  <c:v>0.5</c:v>
                </c:pt>
              </c:numCache>
            </c:numRef>
          </c:val>
          <c:extLst>
            <c:ext xmlns:c16="http://schemas.microsoft.com/office/drawing/2014/chart" uri="{C3380CC4-5D6E-409C-BE32-E72D297353CC}">
              <c16:uniqueId val="{00000004-6120-4F2C-B0B6-3E00165D30D0}"/>
            </c:ext>
          </c:extLst>
        </c:ser>
        <c:dLbls>
          <c:showLegendKey val="0"/>
          <c:showVal val="0"/>
          <c:showCatName val="0"/>
          <c:showSerName val="0"/>
          <c:showPercent val="0"/>
          <c:showBubbleSize val="0"/>
        </c:dLbls>
        <c:gapWidth val="219"/>
        <c:overlap val="-27"/>
        <c:axId val="258145280"/>
        <c:axId val="255402752"/>
      </c:barChart>
      <c:catAx>
        <c:axId val="258145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5402752"/>
        <c:crosses val="autoZero"/>
        <c:auto val="1"/>
        <c:lblAlgn val="ctr"/>
        <c:lblOffset val="100"/>
        <c:noMultiLvlLbl val="0"/>
      </c:catAx>
      <c:valAx>
        <c:axId val="2554027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8145280"/>
        <c:crosses val="autoZero"/>
        <c:crossBetween val="between"/>
      </c:valAx>
      <c:spPr>
        <a:noFill/>
        <a:ln>
          <a:noFill/>
        </a:ln>
        <a:effectLst/>
      </c:spPr>
    </c:plotArea>
    <c:legend>
      <c:legendPos val="b"/>
      <c:layout>
        <c:manualLayout>
          <c:xMode val="edge"/>
          <c:yMode val="edge"/>
          <c:x val="2.3566077047225902E-2"/>
          <c:y val="0.84481784683239947"/>
          <c:w val="0.94393377390501776"/>
          <c:h val="0.1435075831847583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006699"/>
            </a:solidFill>
            <a:ln>
              <a:noFill/>
            </a:ln>
            <a:effectLst/>
          </c:spPr>
          <c:invertIfNegative val="0"/>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1-3528-440C-A680-3CE0401164B8}"/>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3-3528-440C-A680-3CE0401164B8}"/>
              </c:ext>
            </c:extLst>
          </c:dPt>
          <c:dLbls>
            <c:dLbl>
              <c:idx val="0"/>
              <c:tx>
                <c:rich>
                  <a:bodyPr/>
                  <a:lstStyle/>
                  <a:p>
                    <a:r>
                      <a:rPr lang="en-US" dirty="0"/>
                      <a:t>58%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528-440C-A680-3CE0401164B8}"/>
                </c:ext>
              </c:extLst>
            </c:dLbl>
            <c:dLbl>
              <c:idx val="1"/>
              <c:tx>
                <c:rich>
                  <a:bodyPr/>
                  <a:lstStyle/>
                  <a:p>
                    <a:r>
                      <a:rPr lang="en-US" dirty="0"/>
                      <a:t>52%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28-440C-A680-3CE0401164B8}"/>
                </c:ext>
              </c:extLst>
            </c:dLbl>
            <c:dLbl>
              <c:idx val="2"/>
              <c:tx>
                <c:rich>
                  <a:bodyPr/>
                  <a:lstStyle/>
                  <a:p>
                    <a:r>
                      <a:rPr lang="en-US" dirty="0"/>
                      <a:t>60%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28-440C-A680-3CE0401164B8}"/>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Safety Outcome 2</c:v>
                </c:pt>
                <c:pt idx="1">
                  <c:v>Item 2 - Services to Protect Children and Prevent Removal or Re-entry</c:v>
                </c:pt>
                <c:pt idx="2">
                  <c:v>Item 3 - Risk and safety assessment and management</c:v>
                </c:pt>
              </c:strCache>
            </c:strRef>
          </c:cat>
          <c:val>
            <c:numRef>
              <c:f>Sheet1!$B$2:$B$5</c:f>
              <c:numCache>
                <c:formatCode>0%</c:formatCode>
                <c:ptCount val="4"/>
                <c:pt idx="0">
                  <c:v>0.57999999999999996</c:v>
                </c:pt>
                <c:pt idx="1">
                  <c:v>0.52</c:v>
                </c:pt>
                <c:pt idx="2">
                  <c:v>0.6</c:v>
                </c:pt>
              </c:numCache>
            </c:numRef>
          </c:val>
          <c:extLst>
            <c:ext xmlns:c16="http://schemas.microsoft.com/office/drawing/2014/chart" uri="{C3380CC4-5D6E-409C-BE32-E72D297353CC}">
              <c16:uniqueId val="{00000005-3528-440C-A680-3CE0401164B8}"/>
            </c:ext>
          </c:extLst>
        </c:ser>
        <c:dLbls>
          <c:showLegendKey val="0"/>
          <c:showVal val="0"/>
          <c:showCatName val="0"/>
          <c:showSerName val="0"/>
          <c:showPercent val="0"/>
          <c:showBubbleSize val="0"/>
        </c:dLbls>
        <c:gapWidth val="219"/>
        <c:overlap val="-27"/>
        <c:axId val="229726848"/>
        <c:axId val="229740928"/>
      </c:barChart>
      <c:catAx>
        <c:axId val="229726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229740928"/>
        <c:crosses val="autoZero"/>
        <c:auto val="1"/>
        <c:lblAlgn val="ctr"/>
        <c:lblOffset val="100"/>
        <c:noMultiLvlLbl val="0"/>
      </c:catAx>
      <c:valAx>
        <c:axId val="229740928"/>
        <c:scaling>
          <c:orientation val="minMax"/>
        </c:scaling>
        <c:delete val="1"/>
        <c:axPos val="l"/>
        <c:numFmt formatCode="0%" sourceLinked="1"/>
        <c:majorTickMark val="none"/>
        <c:minorTickMark val="none"/>
        <c:tickLblPos val="nextTo"/>
        <c:crossAx val="2297268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006699"/>
              </a:solidFill>
              <a:ln>
                <a:noFill/>
              </a:ln>
              <a:effectLst/>
            </c:spPr>
            <c:extLst>
              <c:ext xmlns:c16="http://schemas.microsoft.com/office/drawing/2014/chart" uri="{C3380CC4-5D6E-409C-BE32-E72D297353CC}">
                <c16:uniqueId val="{00000001-E03A-4758-BE39-64D8CBF0ECC2}"/>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E03A-4758-BE39-64D8CBF0ECC2}"/>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E03A-4758-BE39-64D8CBF0ECC2}"/>
              </c:ext>
            </c:extLst>
          </c:dPt>
          <c:dPt>
            <c:idx val="3"/>
            <c:invertIfNegative val="0"/>
            <c:bubble3D val="0"/>
            <c:spPr>
              <a:solidFill>
                <a:schemeClr val="bg1">
                  <a:lumMod val="75000"/>
                </a:schemeClr>
              </a:solidFill>
              <a:ln>
                <a:noFill/>
              </a:ln>
              <a:effectLst/>
            </c:spPr>
            <c:extLst>
              <c:ext xmlns:c16="http://schemas.microsoft.com/office/drawing/2014/chart" uri="{C3380CC4-5D6E-409C-BE32-E72D297353CC}">
                <c16:uniqueId val="{00000007-E03A-4758-BE39-64D8CBF0ECC2}"/>
              </c:ext>
            </c:extLst>
          </c:dPt>
          <c:dLbls>
            <c:dLbl>
              <c:idx val="0"/>
              <c:tx>
                <c:rich>
                  <a:bodyPr/>
                  <a:lstStyle/>
                  <a:p>
                    <a:r>
                      <a:rPr lang="en-US" dirty="0"/>
                      <a:t>23%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03A-4758-BE39-64D8CBF0ECC2}"/>
                </c:ext>
              </c:extLst>
            </c:dLbl>
            <c:dLbl>
              <c:idx val="1"/>
              <c:tx>
                <c:rich>
                  <a:bodyPr/>
                  <a:lstStyle/>
                  <a:p>
                    <a:r>
                      <a:rPr lang="en-US" dirty="0"/>
                      <a:t>88%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3A-4758-BE39-64D8CBF0ECC2}"/>
                </c:ext>
              </c:extLst>
            </c:dLbl>
            <c:dLbl>
              <c:idx val="2"/>
              <c:tx>
                <c:rich>
                  <a:bodyPr/>
                  <a:lstStyle/>
                  <a:p>
                    <a:r>
                      <a:rPr lang="en-US" dirty="0"/>
                      <a:t>55%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03A-4758-BE39-64D8CBF0ECC2}"/>
                </c:ext>
              </c:extLst>
            </c:dLbl>
            <c:dLbl>
              <c:idx val="3"/>
              <c:tx>
                <c:rich>
                  <a:bodyPr/>
                  <a:lstStyle/>
                  <a:p>
                    <a:r>
                      <a:rPr lang="en-US" dirty="0"/>
                      <a:t>25%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03A-4758-BE39-64D8CBF0ECC2}"/>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Permanency Outcome 1</c:v>
                </c:pt>
                <c:pt idx="1">
                  <c:v>Item 4 - Placement Stability</c:v>
                </c:pt>
                <c:pt idx="2">
                  <c:v>Item 5 - Permanency Goal</c:v>
                </c:pt>
                <c:pt idx="3">
                  <c:v>Item 6 - Timely Achievement of Permanency</c:v>
                </c:pt>
              </c:strCache>
            </c:strRef>
          </c:cat>
          <c:val>
            <c:numRef>
              <c:f>Sheet1!$B$2:$B$5</c:f>
              <c:numCache>
                <c:formatCode>0%</c:formatCode>
                <c:ptCount val="4"/>
                <c:pt idx="0">
                  <c:v>0.23</c:v>
                </c:pt>
                <c:pt idx="1">
                  <c:v>0.88</c:v>
                </c:pt>
                <c:pt idx="2">
                  <c:v>0.55000000000000004</c:v>
                </c:pt>
                <c:pt idx="3">
                  <c:v>0.41</c:v>
                </c:pt>
              </c:numCache>
            </c:numRef>
          </c:val>
          <c:extLst>
            <c:ext xmlns:c16="http://schemas.microsoft.com/office/drawing/2014/chart" uri="{C3380CC4-5D6E-409C-BE32-E72D297353CC}">
              <c16:uniqueId val="{00000008-E03A-4758-BE39-64D8CBF0ECC2}"/>
            </c:ext>
          </c:extLst>
        </c:ser>
        <c:dLbls>
          <c:showLegendKey val="0"/>
          <c:showVal val="0"/>
          <c:showCatName val="0"/>
          <c:showSerName val="0"/>
          <c:showPercent val="0"/>
          <c:showBubbleSize val="0"/>
        </c:dLbls>
        <c:gapWidth val="219"/>
        <c:overlap val="-27"/>
        <c:axId val="229677696"/>
        <c:axId val="229691776"/>
      </c:barChart>
      <c:catAx>
        <c:axId val="229677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29691776"/>
        <c:crosses val="autoZero"/>
        <c:auto val="1"/>
        <c:lblAlgn val="ctr"/>
        <c:lblOffset val="100"/>
        <c:noMultiLvlLbl val="0"/>
      </c:catAx>
      <c:valAx>
        <c:axId val="229691776"/>
        <c:scaling>
          <c:orientation val="minMax"/>
        </c:scaling>
        <c:delete val="1"/>
        <c:axPos val="l"/>
        <c:numFmt formatCode="0%" sourceLinked="1"/>
        <c:majorTickMark val="none"/>
        <c:minorTickMark val="none"/>
        <c:tickLblPos val="nextTo"/>
        <c:crossAx val="229677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Item 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0.88</c:v>
                </c:pt>
              </c:numCache>
            </c:numRef>
          </c:val>
          <c:extLst>
            <c:ext xmlns:c16="http://schemas.microsoft.com/office/drawing/2014/chart" uri="{C3380CC4-5D6E-409C-BE32-E72D297353CC}">
              <c16:uniqueId val="{00000000-116D-445B-A0AF-E5E85A84B579}"/>
            </c:ext>
          </c:extLst>
        </c:ser>
        <c:ser>
          <c:idx val="1"/>
          <c:order val="1"/>
          <c:tx>
            <c:strRef>
              <c:f>Sheet1!$C$1</c:f>
              <c:strCache>
                <c:ptCount val="1"/>
                <c:pt idx="0">
                  <c:v>Planned Placement Changes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0.55000000000000004</c:v>
                </c:pt>
              </c:numCache>
            </c:numRef>
          </c:val>
          <c:extLst>
            <c:ext xmlns:c16="http://schemas.microsoft.com/office/drawing/2014/chart" uri="{C3380CC4-5D6E-409C-BE32-E72D297353CC}">
              <c16:uniqueId val="{00000001-116D-445B-A0AF-E5E85A84B579}"/>
            </c:ext>
          </c:extLst>
        </c:ser>
        <c:ser>
          <c:idx val="2"/>
          <c:order val="2"/>
          <c:tx>
            <c:strRef>
              <c:f>Sheet1!$D$1</c:f>
              <c:strCache>
                <c:ptCount val="1"/>
                <c:pt idx="0">
                  <c:v>Current Placement Stable</c:v>
                </c:pt>
              </c:strCache>
            </c:strRef>
          </c:tx>
          <c:spPr>
            <a:solidFill>
              <a:schemeClr val="accent3"/>
            </a:solidFill>
            <a:ln>
              <a:noFill/>
            </a:ln>
            <a:effectLst/>
          </c:spPr>
          <c:invertIfNegative val="0"/>
          <c:cat>
            <c:numRef>
              <c:f>Sheet1!$A$2</c:f>
              <c:numCache>
                <c:formatCode>General</c:formatCode>
                <c:ptCount val="1"/>
              </c:numCache>
            </c:numRef>
          </c:cat>
          <c:val>
            <c:numRef>
              <c:f>Sheet1!$D$2</c:f>
              <c:numCache>
                <c:formatCode>0%</c:formatCode>
                <c:ptCount val="1"/>
                <c:pt idx="0">
                  <c:v>0.98</c:v>
                </c:pt>
              </c:numCache>
            </c:numRef>
          </c:val>
          <c:extLst>
            <c:ext xmlns:c16="http://schemas.microsoft.com/office/drawing/2014/chart" uri="{C3380CC4-5D6E-409C-BE32-E72D297353CC}">
              <c16:uniqueId val="{00000000-F54B-43C2-9BE7-5FB728936F11}"/>
            </c:ext>
          </c:extLst>
        </c:ser>
        <c:dLbls>
          <c:showLegendKey val="0"/>
          <c:showVal val="0"/>
          <c:showCatName val="0"/>
          <c:showSerName val="0"/>
          <c:showPercent val="0"/>
          <c:showBubbleSize val="0"/>
        </c:dLbls>
        <c:gapWidth val="219"/>
        <c:overlap val="-27"/>
        <c:axId val="229819136"/>
        <c:axId val="229820672"/>
      </c:barChart>
      <c:catAx>
        <c:axId val="229819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9820672"/>
        <c:crosses val="autoZero"/>
        <c:auto val="1"/>
        <c:lblAlgn val="ctr"/>
        <c:lblOffset val="100"/>
        <c:noMultiLvlLbl val="0"/>
      </c:catAx>
      <c:valAx>
        <c:axId val="229820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9819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Item 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0.55000000000000004</c:v>
                </c:pt>
              </c:numCache>
            </c:numRef>
          </c:val>
          <c:extLst>
            <c:ext xmlns:c16="http://schemas.microsoft.com/office/drawing/2014/chart" uri="{C3380CC4-5D6E-409C-BE32-E72D297353CC}">
              <c16:uniqueId val="{00000000-116D-445B-A0AF-E5E85A84B579}"/>
            </c:ext>
          </c:extLst>
        </c:ser>
        <c:ser>
          <c:idx val="1"/>
          <c:order val="1"/>
          <c:tx>
            <c:strRef>
              <c:f>Sheet1!$C$1</c:f>
              <c:strCache>
                <c:ptCount val="1"/>
                <c:pt idx="0">
                  <c:v>Timely filing TPR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0.67</c:v>
                </c:pt>
              </c:numCache>
            </c:numRef>
          </c:val>
          <c:extLst>
            <c:ext xmlns:c16="http://schemas.microsoft.com/office/drawing/2014/chart" uri="{C3380CC4-5D6E-409C-BE32-E72D297353CC}">
              <c16:uniqueId val="{00000001-116D-445B-A0AF-E5E85A84B579}"/>
            </c:ext>
          </c:extLst>
        </c:ser>
        <c:dLbls>
          <c:showLegendKey val="0"/>
          <c:showVal val="0"/>
          <c:showCatName val="0"/>
          <c:showSerName val="0"/>
          <c:showPercent val="0"/>
          <c:showBubbleSize val="0"/>
        </c:dLbls>
        <c:gapWidth val="219"/>
        <c:overlap val="-27"/>
        <c:axId val="245411200"/>
        <c:axId val="245429376"/>
      </c:barChart>
      <c:catAx>
        <c:axId val="245411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5429376"/>
        <c:crosses val="autoZero"/>
        <c:auto val="1"/>
        <c:lblAlgn val="ctr"/>
        <c:lblOffset val="100"/>
        <c:noMultiLvlLbl val="0"/>
      </c:catAx>
      <c:valAx>
        <c:axId val="245429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5411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83990740924757E-2"/>
          <c:y val="3.883265331261327E-2"/>
          <c:w val="0.88991323925708621"/>
          <c:h val="0.7619233440380867"/>
        </c:manualLayout>
      </c:layout>
      <c:barChart>
        <c:barDir val="col"/>
        <c:grouping val="clustered"/>
        <c:varyColors val="0"/>
        <c:ser>
          <c:idx val="0"/>
          <c:order val="0"/>
          <c:tx>
            <c:strRef>
              <c:f>Sheet1!$B$1</c:f>
              <c:strCache>
                <c:ptCount val="1"/>
                <c:pt idx="0">
                  <c:v>Item 6</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0.25</c:v>
                </c:pt>
              </c:numCache>
            </c:numRef>
          </c:val>
          <c:extLst>
            <c:ext xmlns:c16="http://schemas.microsoft.com/office/drawing/2014/chart" uri="{C3380CC4-5D6E-409C-BE32-E72D297353CC}">
              <c16:uniqueId val="{00000000-DC41-40F6-A7E6-C89C533AC3B6}"/>
            </c:ext>
          </c:extLst>
        </c:ser>
        <c:ser>
          <c:idx val="1"/>
          <c:order val="1"/>
          <c:tx>
            <c:strRef>
              <c:f>Sheet1!$C$1</c:f>
              <c:strCache>
                <c:ptCount val="1"/>
                <c:pt idx="0">
                  <c:v>Reunification</c:v>
                </c:pt>
              </c:strCache>
            </c:strRef>
          </c:tx>
          <c:spPr>
            <a:solidFill>
              <a:schemeClr val="accent2"/>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C41-40F6-A7E6-C89C533AC3B6}"/>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0.42</c:v>
                </c:pt>
              </c:numCache>
            </c:numRef>
          </c:val>
          <c:extLst>
            <c:ext xmlns:c16="http://schemas.microsoft.com/office/drawing/2014/chart" uri="{C3380CC4-5D6E-409C-BE32-E72D297353CC}">
              <c16:uniqueId val="{00000002-DC41-40F6-A7E6-C89C533AC3B6}"/>
            </c:ext>
          </c:extLst>
        </c:ser>
        <c:ser>
          <c:idx val="2"/>
          <c:order val="2"/>
          <c:tx>
            <c:strRef>
              <c:f>Sheet1!$D$1</c:f>
              <c:strCache>
                <c:ptCount val="1"/>
                <c:pt idx="0">
                  <c:v>Guardianship</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0%</c:formatCode>
                <c:ptCount val="1"/>
                <c:pt idx="0">
                  <c:v>0.08</c:v>
                </c:pt>
              </c:numCache>
            </c:numRef>
          </c:val>
          <c:extLst>
            <c:ext xmlns:c16="http://schemas.microsoft.com/office/drawing/2014/chart" uri="{C3380CC4-5D6E-409C-BE32-E72D297353CC}">
              <c16:uniqueId val="{00000003-DC41-40F6-A7E6-C89C533AC3B6}"/>
            </c:ext>
          </c:extLst>
        </c:ser>
        <c:ser>
          <c:idx val="3"/>
          <c:order val="3"/>
          <c:tx>
            <c:strRef>
              <c:f>Sheet1!$E$1</c:f>
              <c:strCache>
                <c:ptCount val="1"/>
                <c:pt idx="0">
                  <c:v>Adoption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0%</c:formatCode>
                <c:ptCount val="1"/>
                <c:pt idx="0">
                  <c:v>0.24</c:v>
                </c:pt>
              </c:numCache>
            </c:numRef>
          </c:val>
          <c:extLst>
            <c:ext xmlns:c16="http://schemas.microsoft.com/office/drawing/2014/chart" uri="{C3380CC4-5D6E-409C-BE32-E72D297353CC}">
              <c16:uniqueId val="{00000004-DC41-40F6-A7E6-C89C533AC3B6}"/>
            </c:ext>
          </c:extLst>
        </c:ser>
        <c:ser>
          <c:idx val="4"/>
          <c:order val="4"/>
          <c:tx>
            <c:strRef>
              <c:f>Sheet1!$F$1</c:f>
              <c:strCache>
                <c:ptCount val="1"/>
                <c:pt idx="0">
                  <c:v>OPPLA</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Sheet1!$F$2</c:f>
              <c:numCache>
                <c:formatCode>0%</c:formatCode>
                <c:ptCount val="1"/>
                <c:pt idx="0">
                  <c:v>0.5</c:v>
                </c:pt>
              </c:numCache>
            </c:numRef>
          </c:val>
          <c:extLst>
            <c:ext xmlns:c16="http://schemas.microsoft.com/office/drawing/2014/chart" uri="{C3380CC4-5D6E-409C-BE32-E72D297353CC}">
              <c16:uniqueId val="{00000005-DC41-40F6-A7E6-C89C533AC3B6}"/>
            </c:ext>
          </c:extLst>
        </c:ser>
        <c:dLbls>
          <c:showLegendKey val="0"/>
          <c:showVal val="0"/>
          <c:showCatName val="0"/>
          <c:showSerName val="0"/>
          <c:showPercent val="0"/>
          <c:showBubbleSize val="0"/>
        </c:dLbls>
        <c:gapWidth val="219"/>
        <c:overlap val="-27"/>
        <c:axId val="246365184"/>
        <c:axId val="246371072"/>
      </c:barChart>
      <c:catAx>
        <c:axId val="246365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6371072"/>
        <c:crosses val="autoZero"/>
        <c:auto val="1"/>
        <c:lblAlgn val="ctr"/>
        <c:lblOffset val="100"/>
        <c:noMultiLvlLbl val="0"/>
      </c:catAx>
      <c:valAx>
        <c:axId val="2463710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6365184"/>
        <c:crosses val="autoZero"/>
        <c:crossBetween val="between"/>
      </c:valAx>
      <c:spPr>
        <a:noFill/>
        <a:ln>
          <a:noFill/>
        </a:ln>
        <a:effectLst/>
      </c:spPr>
    </c:plotArea>
    <c:legend>
      <c:legendPos val="b"/>
      <c:layout>
        <c:manualLayout>
          <c:xMode val="edge"/>
          <c:yMode val="edge"/>
          <c:x val="2.3566077047225902E-2"/>
          <c:y val="0.84481784683239947"/>
          <c:w val="0.94393377390501776"/>
          <c:h val="0.14350758318475834"/>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006699"/>
              </a:solidFill>
              <a:ln>
                <a:noFill/>
              </a:ln>
              <a:effectLst/>
            </c:spPr>
            <c:extLst>
              <c:ext xmlns:c16="http://schemas.microsoft.com/office/drawing/2014/chart" uri="{C3380CC4-5D6E-409C-BE32-E72D297353CC}">
                <c16:uniqueId val="{00000001-E85E-426B-989A-74C94ADD398E}"/>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E85E-426B-989A-74C94ADD398E}"/>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E85E-426B-989A-74C94ADD398E}"/>
              </c:ext>
            </c:extLst>
          </c:dPt>
          <c:dPt>
            <c:idx val="3"/>
            <c:invertIfNegative val="0"/>
            <c:bubble3D val="0"/>
            <c:spPr>
              <a:solidFill>
                <a:schemeClr val="bg1">
                  <a:lumMod val="75000"/>
                </a:schemeClr>
              </a:solidFill>
              <a:ln>
                <a:noFill/>
              </a:ln>
              <a:effectLst/>
            </c:spPr>
            <c:extLst>
              <c:ext xmlns:c16="http://schemas.microsoft.com/office/drawing/2014/chart" uri="{C3380CC4-5D6E-409C-BE32-E72D297353CC}">
                <c16:uniqueId val="{00000007-E85E-426B-989A-74C94ADD398E}"/>
              </c:ext>
            </c:extLst>
          </c:dPt>
          <c:dPt>
            <c:idx val="4"/>
            <c:invertIfNegative val="0"/>
            <c:bubble3D val="0"/>
            <c:spPr>
              <a:solidFill>
                <a:schemeClr val="bg1">
                  <a:lumMod val="75000"/>
                </a:schemeClr>
              </a:solidFill>
              <a:ln>
                <a:noFill/>
              </a:ln>
              <a:effectLst/>
            </c:spPr>
            <c:extLst>
              <c:ext xmlns:c16="http://schemas.microsoft.com/office/drawing/2014/chart" uri="{C3380CC4-5D6E-409C-BE32-E72D297353CC}">
                <c16:uniqueId val="{00000009-E85E-426B-989A-74C94ADD398E}"/>
              </c:ext>
            </c:extLst>
          </c:dPt>
          <c:dPt>
            <c:idx val="5"/>
            <c:invertIfNegative val="0"/>
            <c:bubble3D val="0"/>
            <c:spPr>
              <a:solidFill>
                <a:schemeClr val="bg1">
                  <a:lumMod val="75000"/>
                </a:schemeClr>
              </a:solidFill>
              <a:ln>
                <a:noFill/>
              </a:ln>
              <a:effectLst/>
            </c:spPr>
            <c:extLst>
              <c:ext xmlns:c16="http://schemas.microsoft.com/office/drawing/2014/chart" uri="{C3380CC4-5D6E-409C-BE32-E72D297353CC}">
                <c16:uniqueId val="{0000000B-E85E-426B-989A-74C94ADD398E}"/>
              </c:ext>
            </c:extLst>
          </c:dPt>
          <c:dLbls>
            <c:dLbl>
              <c:idx val="0"/>
              <c:tx>
                <c:rich>
                  <a:bodyPr/>
                  <a:lstStyle/>
                  <a:p>
                    <a:r>
                      <a:rPr lang="en-US" dirty="0"/>
                      <a:t>65%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85E-426B-989A-74C94ADD398E}"/>
                </c:ext>
              </c:extLst>
            </c:dLbl>
            <c:dLbl>
              <c:idx val="1"/>
              <c:tx>
                <c:rich>
                  <a:bodyPr/>
                  <a:lstStyle/>
                  <a:p>
                    <a:r>
                      <a:rPr lang="en-US" dirty="0"/>
                      <a:t>97%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85E-426B-989A-74C94ADD398E}"/>
                </c:ext>
              </c:extLst>
            </c:dLbl>
            <c:dLbl>
              <c:idx val="2"/>
              <c:tx>
                <c:rich>
                  <a:bodyPr/>
                  <a:lstStyle/>
                  <a:p>
                    <a:r>
                      <a:rPr lang="en-US" dirty="0"/>
                      <a:t>71%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85E-426B-989A-74C94ADD398E}"/>
                </c:ext>
              </c:extLst>
            </c:dLbl>
            <c:dLbl>
              <c:idx val="4"/>
              <c:tx>
                <c:rich>
                  <a:bodyPr/>
                  <a:lstStyle/>
                  <a:p>
                    <a:r>
                      <a:rPr lang="en-US" dirty="0"/>
                      <a:t>79%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85E-426B-989A-74C94ADD398E}"/>
                </c:ext>
              </c:extLst>
            </c:dLbl>
            <c:dLbl>
              <c:idx val="5"/>
              <c:tx>
                <c:rich>
                  <a:bodyPr/>
                  <a:lstStyle/>
                  <a:p>
                    <a:r>
                      <a:rPr lang="en-US" dirty="0"/>
                      <a:t>58%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85E-426B-989A-74C94ADD398E}"/>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Permanency Outcome 2</c:v>
                </c:pt>
                <c:pt idx="1">
                  <c:v>Item 7 - Placement with Siblings</c:v>
                </c:pt>
                <c:pt idx="2">
                  <c:v>Item 8 - Visiting with parents and siblings in foster care</c:v>
                </c:pt>
                <c:pt idx="3">
                  <c:v>Item 9 - Preserving Connections</c:v>
                </c:pt>
                <c:pt idx="4">
                  <c:v>Item 10 - Relative Placement</c:v>
                </c:pt>
                <c:pt idx="5">
                  <c:v>Item 11 - Relationship of Child in Care with Parents</c:v>
                </c:pt>
              </c:strCache>
            </c:strRef>
          </c:cat>
          <c:val>
            <c:numRef>
              <c:f>Sheet1!$B$2:$B$7</c:f>
              <c:numCache>
                <c:formatCode>0%</c:formatCode>
                <c:ptCount val="6"/>
                <c:pt idx="0">
                  <c:v>0.65</c:v>
                </c:pt>
                <c:pt idx="1">
                  <c:v>0.97</c:v>
                </c:pt>
                <c:pt idx="2">
                  <c:v>0.71</c:v>
                </c:pt>
                <c:pt idx="3">
                  <c:v>0.7</c:v>
                </c:pt>
                <c:pt idx="4">
                  <c:v>0.79</c:v>
                </c:pt>
                <c:pt idx="5">
                  <c:v>0.42</c:v>
                </c:pt>
              </c:numCache>
            </c:numRef>
          </c:val>
          <c:extLst>
            <c:ext xmlns:c16="http://schemas.microsoft.com/office/drawing/2014/chart" uri="{C3380CC4-5D6E-409C-BE32-E72D297353CC}">
              <c16:uniqueId val="{0000000C-E85E-426B-989A-74C94ADD398E}"/>
            </c:ext>
          </c:extLst>
        </c:ser>
        <c:dLbls>
          <c:showLegendKey val="0"/>
          <c:showVal val="0"/>
          <c:showCatName val="0"/>
          <c:showSerName val="0"/>
          <c:showPercent val="0"/>
          <c:showBubbleSize val="0"/>
        </c:dLbls>
        <c:gapWidth val="219"/>
        <c:overlap val="-27"/>
        <c:axId val="247343744"/>
        <c:axId val="247361920"/>
      </c:barChart>
      <c:catAx>
        <c:axId val="247343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47361920"/>
        <c:crosses val="autoZero"/>
        <c:auto val="1"/>
        <c:lblAlgn val="ctr"/>
        <c:lblOffset val="100"/>
        <c:noMultiLvlLbl val="0"/>
      </c:catAx>
      <c:valAx>
        <c:axId val="247361920"/>
        <c:scaling>
          <c:orientation val="minMax"/>
        </c:scaling>
        <c:delete val="1"/>
        <c:axPos val="l"/>
        <c:numFmt formatCode="0%" sourceLinked="1"/>
        <c:majorTickMark val="none"/>
        <c:minorTickMark val="none"/>
        <c:tickLblPos val="nextTo"/>
        <c:crossAx val="247343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explosion val="12"/>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D3D-4B8F-8784-C15CD22D58E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DD3D-4B8F-8784-C15CD22D58E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DD3D-4B8F-8784-C15CD22D58E9}"/>
              </c:ext>
            </c:extLst>
          </c:dPt>
          <c:dLbls>
            <c:dLbl>
              <c:idx val="0"/>
              <c:layout>
                <c:manualLayout>
                  <c:x val="-5.8823529411764691E-2"/>
                  <c:y val="-9.677804849910529E-2"/>
                </c:manualLayout>
              </c:layout>
              <c:tx>
                <c:rich>
                  <a:bodyPr rot="0" spcFirstLastPara="1" vertOverflow="ellipsis" vert="horz" wrap="square" lIns="38100" tIns="19050" rIns="38100" bIns="19050" anchor="ctr" anchorCtr="1">
                    <a:noAutofit/>
                  </a:bodyPr>
                  <a:lstStyle/>
                  <a:p>
                    <a:pPr>
                      <a:defRPr sz="1500" b="1" i="0" u="none" strike="noStrike" kern="1200" baseline="0">
                        <a:solidFill>
                          <a:schemeClr val="tx1"/>
                        </a:solidFill>
                        <a:latin typeface="+mn-lt"/>
                        <a:ea typeface="+mn-ea"/>
                        <a:cs typeface="+mn-cs"/>
                      </a:defRPr>
                    </a:pPr>
                    <a:fld id="{ABF00F16-F8F4-4261-99EF-6EF1C5F9361E}" type="CATEGORYNAME">
                      <a:rPr lang="en-US" sz="1500" b="1" i="0" baseline="0" smtClean="0">
                        <a:solidFill>
                          <a:schemeClr val="tx1"/>
                        </a:solidFill>
                      </a:rPr>
                      <a:pPr>
                        <a:defRPr sz="1500" b="1" i="0" u="none" strike="noStrike" kern="1200" baseline="0">
                          <a:solidFill>
                            <a:schemeClr val="tx1"/>
                          </a:solidFill>
                          <a:latin typeface="+mn-lt"/>
                          <a:ea typeface="+mn-ea"/>
                          <a:cs typeface="+mn-cs"/>
                        </a:defRPr>
                      </a:pPr>
                      <a:t>[CATEGORY NAME]</a:t>
                    </a:fld>
                    <a:endParaRPr lang="en-US"/>
                  </a:p>
                </c:rich>
              </c:tx>
              <c:spPr>
                <a:noFill/>
                <a:ln>
                  <a:noFill/>
                </a:ln>
                <a:effectLst/>
              </c:spPr>
              <c:showLegendKey val="0"/>
              <c:showVal val="0"/>
              <c:showCatName val="1"/>
              <c:showSerName val="0"/>
              <c:showPercent val="0"/>
              <c:showBubbleSize val="0"/>
              <c:extLst>
                <c:ext xmlns:c15="http://schemas.microsoft.com/office/drawing/2012/chart" uri="{CE6537A1-D6FC-4f65-9D91-7224C49458BB}">
                  <c15:layout>
                    <c:manualLayout>
                      <c:w val="0.32720588235294118"/>
                      <c:h val="0.4312294287412286"/>
                    </c:manualLayout>
                  </c15:layout>
                  <c15:dlblFieldTable/>
                  <c15:showDataLabelsRange val="0"/>
                </c:ext>
                <c:ext xmlns:c16="http://schemas.microsoft.com/office/drawing/2014/chart" uri="{C3380CC4-5D6E-409C-BE32-E72D297353CC}">
                  <c16:uniqueId val="{00000001-DD3D-4B8F-8784-C15CD22D58E9}"/>
                </c:ext>
              </c:extLst>
            </c:dLbl>
            <c:dLbl>
              <c:idx val="1"/>
              <c:spPr>
                <a:noFill/>
                <a:ln>
                  <a:noFill/>
                </a:ln>
                <a:effectLst/>
              </c:spPr>
              <c:txPr>
                <a:bodyPr rot="0" spcFirstLastPara="1" vertOverflow="ellipsis" vert="horz" wrap="square" lIns="38100" tIns="19050" rIns="38100" bIns="19050" anchor="ctr" anchorCtr="1">
                  <a:noAutofit/>
                </a:bodyPr>
                <a:lstStyle/>
                <a:p>
                  <a:pPr>
                    <a:defRPr sz="1500" b="1" i="0" u="none" strike="noStrike" kern="1200" baseline="0">
                      <a:solidFill>
                        <a:schemeClr val="tx1"/>
                      </a:solidFill>
                      <a:latin typeface="+mn-lt"/>
                      <a:ea typeface="+mn-ea"/>
                      <a:cs typeface="+mn-cs"/>
                    </a:defRPr>
                  </a:pPr>
                  <a:endParaRPr lang="en-US"/>
                </a:p>
              </c:txPr>
              <c:showLegendKey val="0"/>
              <c:showVal val="0"/>
              <c:showCatName val="1"/>
              <c:showSerName val="0"/>
              <c:showPercent val="0"/>
              <c:showBubbleSize val="0"/>
              <c:extLst>
                <c:ext xmlns:c16="http://schemas.microsoft.com/office/drawing/2014/chart" uri="{C3380CC4-5D6E-409C-BE32-E72D297353CC}">
                  <c16:uniqueId val="{00000002-DD3D-4B8F-8784-C15CD22D58E9}"/>
                </c:ext>
              </c:extLst>
            </c:dLbl>
            <c:dLbl>
              <c:idx val="2"/>
              <c:layout>
                <c:manualLayout>
                  <c:x val="5.3661647388364403E-2"/>
                  <c:y val="6.5428033284837595E-4"/>
                </c:manualLayout>
              </c:layout>
              <c:tx>
                <c:rich>
                  <a:bodyPr/>
                  <a:lstStyle/>
                  <a:p>
                    <a:r>
                      <a:rPr lang="en-US" dirty="0"/>
                      <a:t>Siblings separated without</a:t>
                    </a:r>
                    <a:r>
                      <a:rPr lang="en-US" baseline="0" dirty="0"/>
                      <a:t> valid reason	</a:t>
                    </a:r>
                    <a:endParaRPr lang="en-US" dirty="0"/>
                  </a:p>
                </c:rich>
              </c:tx>
              <c:showLegendKey val="0"/>
              <c:showVal val="0"/>
              <c:showCatName val="1"/>
              <c:showSerName val="0"/>
              <c:showPercent val="0"/>
              <c:showBubbleSize val="0"/>
              <c:extLst>
                <c:ext xmlns:c15="http://schemas.microsoft.com/office/drawing/2012/chart" uri="{CE6537A1-D6FC-4f65-9D91-7224C49458BB}">
                  <c15:layout>
                    <c:manualLayout>
                      <c:w val="0.67464019291830502"/>
                      <c:h val="0.24744882188325579"/>
                    </c:manualLayout>
                  </c15:layout>
                </c:ext>
                <c:ext xmlns:c16="http://schemas.microsoft.com/office/drawing/2014/chart" uri="{C3380CC4-5D6E-409C-BE32-E72D297353CC}">
                  <c16:uniqueId val="{00000003-DD3D-4B8F-8784-C15CD22D58E9}"/>
                </c:ext>
              </c:extLst>
            </c:dLbl>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Target Child Placed with Sibling(s)</c:v>
                </c:pt>
                <c:pt idx="1">
                  <c:v>Siblings Separated with valid reason</c:v>
                </c:pt>
                <c:pt idx="2">
                  <c:v>Siblings Separated with valid reason</c:v>
                </c:pt>
              </c:strCache>
            </c:strRef>
          </c:cat>
          <c:val>
            <c:numRef>
              <c:f>Sheet1!$B$2:$B$4</c:f>
              <c:numCache>
                <c:formatCode>0.00%</c:formatCode>
                <c:ptCount val="3"/>
                <c:pt idx="0">
                  <c:v>0.7</c:v>
                </c:pt>
                <c:pt idx="1">
                  <c:v>0.27</c:v>
                </c:pt>
                <c:pt idx="2" formatCode="0%">
                  <c:v>0.03</c:v>
                </c:pt>
              </c:numCache>
            </c:numRef>
          </c:val>
          <c:extLst>
            <c:ext xmlns:c16="http://schemas.microsoft.com/office/drawing/2014/chart" uri="{C3380CC4-5D6E-409C-BE32-E72D297353CC}">
              <c16:uniqueId val="{00000000-DD3D-4B8F-8784-C15CD22D58E9}"/>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4FD585-DEB9-449C-AD21-3BEF4BE057DB}"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82D027FA-8440-4255-84DD-773A30C92F55}">
      <dgm:prSet phldrT="[Text]"/>
      <dgm:spPr>
        <a:solidFill>
          <a:srgbClr val="006699"/>
        </a:solidFill>
      </dgm:spPr>
      <dgm:t>
        <a:bodyPr/>
        <a:lstStyle/>
        <a:p>
          <a:r>
            <a:rPr lang="en-US" dirty="0"/>
            <a:t>General Overview</a:t>
          </a:r>
        </a:p>
      </dgm:t>
    </dgm:pt>
    <dgm:pt modelId="{24C4C863-E4AC-4C2D-AA44-4E14BA88AFCA}" type="parTrans" cxnId="{42AF33E7-E25E-4239-AD27-EDE2F5C7A556}">
      <dgm:prSet/>
      <dgm:spPr/>
      <dgm:t>
        <a:bodyPr/>
        <a:lstStyle/>
        <a:p>
          <a:endParaRPr lang="en-US"/>
        </a:p>
      </dgm:t>
    </dgm:pt>
    <dgm:pt modelId="{24D36633-5B17-45B5-9D23-DD0574765AD0}" type="sibTrans" cxnId="{42AF33E7-E25E-4239-AD27-EDE2F5C7A556}">
      <dgm:prSet/>
      <dgm:spPr/>
      <dgm:t>
        <a:bodyPr/>
        <a:lstStyle/>
        <a:p>
          <a:endParaRPr lang="en-US"/>
        </a:p>
      </dgm:t>
    </dgm:pt>
    <dgm:pt modelId="{F781DD6A-B9D7-479D-985B-079DC2C04926}">
      <dgm:prSet phldrT="[Text]" custT="1"/>
      <dgm:spPr>
        <a:solidFill>
          <a:schemeClr val="bg1">
            <a:lumMod val="85000"/>
            <a:alpha val="90000"/>
          </a:schemeClr>
        </a:solidFill>
      </dgm:spPr>
      <dgm:t>
        <a:bodyPr/>
        <a:lstStyle/>
        <a:p>
          <a:r>
            <a:rPr lang="en-US" sz="3200" dirty="0"/>
            <a:t>CFSR</a:t>
          </a:r>
        </a:p>
      </dgm:t>
    </dgm:pt>
    <dgm:pt modelId="{8243014B-3499-418D-ACDC-295270A0A514}" type="parTrans" cxnId="{6636894C-0177-4C27-AB8A-D8ACFCE0D780}">
      <dgm:prSet/>
      <dgm:spPr/>
      <dgm:t>
        <a:bodyPr/>
        <a:lstStyle/>
        <a:p>
          <a:endParaRPr lang="en-US"/>
        </a:p>
      </dgm:t>
    </dgm:pt>
    <dgm:pt modelId="{324AE5A0-14FC-4FA7-A7A6-8C2DB460EAA6}" type="sibTrans" cxnId="{6636894C-0177-4C27-AB8A-D8ACFCE0D780}">
      <dgm:prSet/>
      <dgm:spPr/>
      <dgm:t>
        <a:bodyPr/>
        <a:lstStyle/>
        <a:p>
          <a:endParaRPr lang="en-US"/>
        </a:p>
      </dgm:t>
    </dgm:pt>
    <dgm:pt modelId="{5B3EB718-4FD8-4843-A095-8247F40A8D27}">
      <dgm:prSet phldrT="[Text]"/>
      <dgm:spPr>
        <a:solidFill>
          <a:srgbClr val="006699"/>
        </a:solidFill>
      </dgm:spPr>
      <dgm:t>
        <a:bodyPr/>
        <a:lstStyle/>
        <a:p>
          <a:r>
            <a:rPr lang="en-US" dirty="0"/>
            <a:t>CFSR Findings</a:t>
          </a:r>
        </a:p>
      </dgm:t>
    </dgm:pt>
    <dgm:pt modelId="{699025FF-8E44-4453-9E5A-84BE9661FAF5}" type="parTrans" cxnId="{ADCDE6FE-DCD6-4C00-BF23-F80DD06B67DA}">
      <dgm:prSet/>
      <dgm:spPr/>
      <dgm:t>
        <a:bodyPr/>
        <a:lstStyle/>
        <a:p>
          <a:endParaRPr lang="en-US"/>
        </a:p>
      </dgm:t>
    </dgm:pt>
    <dgm:pt modelId="{3879992D-D81E-4926-9ECF-BFD89C06DF9F}" type="sibTrans" cxnId="{ADCDE6FE-DCD6-4C00-BF23-F80DD06B67DA}">
      <dgm:prSet/>
      <dgm:spPr/>
      <dgm:t>
        <a:bodyPr/>
        <a:lstStyle/>
        <a:p>
          <a:endParaRPr lang="en-US"/>
        </a:p>
      </dgm:t>
    </dgm:pt>
    <dgm:pt modelId="{BEBF745B-F47D-4A70-9829-78667F79C40F}">
      <dgm:prSet phldrT="[Text]" custT="1"/>
      <dgm:spPr>
        <a:solidFill>
          <a:schemeClr val="bg1">
            <a:lumMod val="85000"/>
            <a:alpha val="90000"/>
          </a:schemeClr>
        </a:solidFill>
      </dgm:spPr>
      <dgm:t>
        <a:bodyPr/>
        <a:lstStyle/>
        <a:p>
          <a:r>
            <a:rPr lang="en-US" sz="3200" dirty="0"/>
            <a:t>Case Review Findings</a:t>
          </a:r>
        </a:p>
      </dgm:t>
    </dgm:pt>
    <dgm:pt modelId="{F7ECEDC4-0B9A-4025-9EE5-535D1D4D3A67}" type="parTrans" cxnId="{FC907F7A-02AD-43D8-9380-F4F1A44B8BDF}">
      <dgm:prSet/>
      <dgm:spPr/>
      <dgm:t>
        <a:bodyPr/>
        <a:lstStyle/>
        <a:p>
          <a:endParaRPr lang="en-US"/>
        </a:p>
      </dgm:t>
    </dgm:pt>
    <dgm:pt modelId="{2CB0C19F-1FB6-4334-99CC-8BCFAA6E6121}" type="sibTrans" cxnId="{FC907F7A-02AD-43D8-9380-F4F1A44B8BDF}">
      <dgm:prSet/>
      <dgm:spPr/>
      <dgm:t>
        <a:bodyPr/>
        <a:lstStyle/>
        <a:p>
          <a:endParaRPr lang="en-US"/>
        </a:p>
      </dgm:t>
    </dgm:pt>
    <dgm:pt modelId="{62EFD9F9-5DFB-495F-979F-A20BA60CEA9B}">
      <dgm:prSet phldrT="[Text]" custT="1"/>
      <dgm:spPr>
        <a:solidFill>
          <a:schemeClr val="bg1">
            <a:lumMod val="85000"/>
            <a:alpha val="90000"/>
          </a:schemeClr>
        </a:solidFill>
      </dgm:spPr>
      <dgm:t>
        <a:bodyPr/>
        <a:lstStyle/>
        <a:p>
          <a:r>
            <a:rPr lang="en-US" sz="3200" dirty="0"/>
            <a:t>Systemic Factors</a:t>
          </a:r>
        </a:p>
      </dgm:t>
    </dgm:pt>
    <dgm:pt modelId="{1A88AFBA-CA9B-48A4-B514-35A917AAEA59}" type="parTrans" cxnId="{54C5E7D3-C925-4353-B33E-1A1666D43641}">
      <dgm:prSet/>
      <dgm:spPr/>
      <dgm:t>
        <a:bodyPr/>
        <a:lstStyle/>
        <a:p>
          <a:endParaRPr lang="en-US"/>
        </a:p>
      </dgm:t>
    </dgm:pt>
    <dgm:pt modelId="{B5F98EC0-8A54-4DFC-B2D5-2F310F2A8CA9}" type="sibTrans" cxnId="{54C5E7D3-C925-4353-B33E-1A1666D43641}">
      <dgm:prSet/>
      <dgm:spPr/>
      <dgm:t>
        <a:bodyPr/>
        <a:lstStyle/>
        <a:p>
          <a:endParaRPr lang="en-US"/>
        </a:p>
      </dgm:t>
    </dgm:pt>
    <dgm:pt modelId="{B1835020-02CC-4DD2-AC3E-20E91F563A34}">
      <dgm:prSet phldrT="[Text]"/>
      <dgm:spPr>
        <a:solidFill>
          <a:srgbClr val="006699"/>
        </a:solidFill>
      </dgm:spPr>
      <dgm:t>
        <a:bodyPr/>
        <a:lstStyle/>
        <a:p>
          <a:r>
            <a:rPr lang="en-US" dirty="0"/>
            <a:t>Next Steps</a:t>
          </a:r>
        </a:p>
      </dgm:t>
    </dgm:pt>
    <dgm:pt modelId="{1E2A489A-307E-42E3-9E7C-2C3726E76863}" type="parTrans" cxnId="{27205B6C-33A4-4FA7-9840-13C807FB6896}">
      <dgm:prSet/>
      <dgm:spPr/>
      <dgm:t>
        <a:bodyPr/>
        <a:lstStyle/>
        <a:p>
          <a:endParaRPr lang="en-US"/>
        </a:p>
      </dgm:t>
    </dgm:pt>
    <dgm:pt modelId="{67731F5D-030D-4DE0-9858-125A420CB322}" type="sibTrans" cxnId="{27205B6C-33A4-4FA7-9840-13C807FB6896}">
      <dgm:prSet/>
      <dgm:spPr/>
      <dgm:t>
        <a:bodyPr/>
        <a:lstStyle/>
        <a:p>
          <a:endParaRPr lang="en-US"/>
        </a:p>
      </dgm:t>
    </dgm:pt>
    <dgm:pt modelId="{031D9268-7AA5-454A-9442-F7250153C521}">
      <dgm:prSet phldrT="[Text]" custT="1"/>
      <dgm:spPr>
        <a:solidFill>
          <a:schemeClr val="bg1">
            <a:lumMod val="85000"/>
            <a:alpha val="90000"/>
          </a:schemeClr>
        </a:solidFill>
      </dgm:spPr>
      <dgm:t>
        <a:bodyPr/>
        <a:lstStyle/>
        <a:p>
          <a:pPr>
            <a:spcBef>
              <a:spcPts val="3000"/>
            </a:spcBef>
            <a:spcAft>
              <a:spcPts val="0"/>
            </a:spcAft>
          </a:pPr>
          <a:r>
            <a:rPr lang="en-US" sz="2400" dirty="0"/>
            <a:t> </a:t>
          </a:r>
        </a:p>
        <a:p>
          <a:pPr>
            <a:spcBef>
              <a:spcPts val="3000"/>
            </a:spcBef>
            <a:spcAft>
              <a:spcPts val="0"/>
            </a:spcAft>
          </a:pPr>
          <a:r>
            <a:rPr lang="en-US" sz="3200" dirty="0"/>
            <a:t>Themes</a:t>
          </a:r>
          <a:r>
            <a:rPr lang="en-US" sz="2800" dirty="0"/>
            <a:t>	</a:t>
          </a:r>
          <a:endParaRPr lang="en-US" sz="2400" dirty="0"/>
        </a:p>
        <a:p>
          <a:pPr>
            <a:spcBef>
              <a:spcPct val="0"/>
            </a:spcBef>
            <a:spcAft>
              <a:spcPct val="35000"/>
            </a:spcAft>
          </a:pPr>
          <a:endParaRPr lang="en-US" sz="2400" dirty="0"/>
        </a:p>
      </dgm:t>
    </dgm:pt>
    <dgm:pt modelId="{E6F2143E-C44B-454E-94F8-4506CC846233}" type="parTrans" cxnId="{94D59770-CA69-411A-BA8B-E5C5C55AB4EB}">
      <dgm:prSet/>
      <dgm:spPr/>
      <dgm:t>
        <a:bodyPr/>
        <a:lstStyle/>
        <a:p>
          <a:endParaRPr lang="en-US"/>
        </a:p>
      </dgm:t>
    </dgm:pt>
    <dgm:pt modelId="{38DA3DD3-544D-4E8A-96DF-35424E7EAAFE}" type="sibTrans" cxnId="{94D59770-CA69-411A-BA8B-E5C5C55AB4EB}">
      <dgm:prSet/>
      <dgm:spPr/>
      <dgm:t>
        <a:bodyPr/>
        <a:lstStyle/>
        <a:p>
          <a:endParaRPr lang="en-US"/>
        </a:p>
      </dgm:t>
    </dgm:pt>
    <dgm:pt modelId="{50AB4CBF-207E-458D-B41F-45EB422A4E56}">
      <dgm:prSet phldrT="[Text]" custT="1"/>
      <dgm:spPr>
        <a:solidFill>
          <a:schemeClr val="bg1">
            <a:lumMod val="85000"/>
            <a:alpha val="90000"/>
          </a:schemeClr>
        </a:solidFill>
      </dgm:spPr>
      <dgm:t>
        <a:bodyPr/>
        <a:lstStyle/>
        <a:p>
          <a:r>
            <a:rPr lang="en-US" sz="2800" dirty="0"/>
            <a:t>PIP Development</a:t>
          </a:r>
        </a:p>
        <a:p>
          <a:endParaRPr lang="en-US" sz="2200" dirty="0"/>
        </a:p>
      </dgm:t>
    </dgm:pt>
    <dgm:pt modelId="{D5A273E0-4F17-4B23-AAD5-5D33EC521158}" type="parTrans" cxnId="{BD5C347A-BBB6-4F82-8E93-DAADF9818D11}">
      <dgm:prSet/>
      <dgm:spPr/>
      <dgm:t>
        <a:bodyPr/>
        <a:lstStyle/>
        <a:p>
          <a:endParaRPr lang="en-US"/>
        </a:p>
      </dgm:t>
    </dgm:pt>
    <dgm:pt modelId="{9030AB5C-A604-4F42-94C5-F32855178227}" type="sibTrans" cxnId="{BD5C347A-BBB6-4F82-8E93-DAADF9818D11}">
      <dgm:prSet/>
      <dgm:spPr/>
      <dgm:t>
        <a:bodyPr/>
        <a:lstStyle/>
        <a:p>
          <a:endParaRPr lang="en-US"/>
        </a:p>
      </dgm:t>
    </dgm:pt>
    <dgm:pt modelId="{830CCADB-381C-49BD-9D32-E2BE04A18690}" type="pres">
      <dgm:prSet presAssocID="{DD4FD585-DEB9-449C-AD21-3BEF4BE057DB}" presName="Name0" presStyleCnt="0">
        <dgm:presLayoutVars>
          <dgm:chPref val="3"/>
          <dgm:dir/>
          <dgm:animLvl val="lvl"/>
          <dgm:resizeHandles/>
        </dgm:presLayoutVars>
      </dgm:prSet>
      <dgm:spPr/>
      <dgm:t>
        <a:bodyPr/>
        <a:lstStyle/>
        <a:p>
          <a:endParaRPr lang="en-US"/>
        </a:p>
      </dgm:t>
    </dgm:pt>
    <dgm:pt modelId="{DEB6459A-5E49-47B9-84AA-EFEC025CB58B}" type="pres">
      <dgm:prSet presAssocID="{82D027FA-8440-4255-84DD-773A30C92F55}" presName="horFlow" presStyleCnt="0"/>
      <dgm:spPr/>
    </dgm:pt>
    <dgm:pt modelId="{B2CBB6BF-A95F-4297-AF15-21289A13FBA2}" type="pres">
      <dgm:prSet presAssocID="{82D027FA-8440-4255-84DD-773A30C92F55}" presName="bigChev" presStyleLbl="node1" presStyleIdx="0" presStyleCnt="3"/>
      <dgm:spPr/>
      <dgm:t>
        <a:bodyPr/>
        <a:lstStyle/>
        <a:p>
          <a:endParaRPr lang="en-US"/>
        </a:p>
      </dgm:t>
    </dgm:pt>
    <dgm:pt modelId="{DC55E43E-5A97-4608-9FFF-172621936CB5}" type="pres">
      <dgm:prSet presAssocID="{8243014B-3499-418D-ACDC-295270A0A514}" presName="parTrans" presStyleCnt="0"/>
      <dgm:spPr/>
    </dgm:pt>
    <dgm:pt modelId="{36B7B862-A254-40D4-A42B-BC55C871D976}" type="pres">
      <dgm:prSet presAssocID="{F781DD6A-B9D7-479D-985B-079DC2C04926}" presName="node" presStyleLbl="alignAccFollowNode1" presStyleIdx="0" presStyleCnt="5" custScaleX="101726" custScaleY="120676">
        <dgm:presLayoutVars>
          <dgm:bulletEnabled val="1"/>
        </dgm:presLayoutVars>
      </dgm:prSet>
      <dgm:spPr/>
      <dgm:t>
        <a:bodyPr/>
        <a:lstStyle/>
        <a:p>
          <a:endParaRPr lang="en-US"/>
        </a:p>
      </dgm:t>
    </dgm:pt>
    <dgm:pt modelId="{FD3651DD-DCDD-4032-9413-A88AF33711FF}" type="pres">
      <dgm:prSet presAssocID="{82D027FA-8440-4255-84DD-773A30C92F55}" presName="vSp" presStyleCnt="0"/>
      <dgm:spPr/>
    </dgm:pt>
    <dgm:pt modelId="{FE6AACFA-6F4E-4AD8-B181-F303D9AC9822}" type="pres">
      <dgm:prSet presAssocID="{5B3EB718-4FD8-4843-A095-8247F40A8D27}" presName="horFlow" presStyleCnt="0"/>
      <dgm:spPr/>
    </dgm:pt>
    <dgm:pt modelId="{8A17AF29-935F-4530-A9DA-767FF552A248}" type="pres">
      <dgm:prSet presAssocID="{5B3EB718-4FD8-4843-A095-8247F40A8D27}" presName="bigChev" presStyleLbl="node1" presStyleIdx="1" presStyleCnt="3"/>
      <dgm:spPr/>
      <dgm:t>
        <a:bodyPr/>
        <a:lstStyle/>
        <a:p>
          <a:endParaRPr lang="en-US"/>
        </a:p>
      </dgm:t>
    </dgm:pt>
    <dgm:pt modelId="{DE66C347-1894-45C4-AE24-01AA137265C9}" type="pres">
      <dgm:prSet presAssocID="{F7ECEDC4-0B9A-4025-9EE5-535D1D4D3A67}" presName="parTrans" presStyleCnt="0"/>
      <dgm:spPr/>
    </dgm:pt>
    <dgm:pt modelId="{8970161B-4215-4691-B738-376027143AD3}" type="pres">
      <dgm:prSet presAssocID="{BEBF745B-F47D-4A70-9829-78667F79C40F}" presName="node" presStyleLbl="alignAccFollowNode1" presStyleIdx="1" presStyleCnt="5" custScaleX="99561" custScaleY="121274">
        <dgm:presLayoutVars>
          <dgm:bulletEnabled val="1"/>
        </dgm:presLayoutVars>
      </dgm:prSet>
      <dgm:spPr/>
      <dgm:t>
        <a:bodyPr/>
        <a:lstStyle/>
        <a:p>
          <a:endParaRPr lang="en-US"/>
        </a:p>
      </dgm:t>
    </dgm:pt>
    <dgm:pt modelId="{0893CE43-CF37-48F8-BF17-2D9A095D76DD}" type="pres">
      <dgm:prSet presAssocID="{2CB0C19F-1FB6-4334-99CC-8BCFAA6E6121}" presName="sibTrans" presStyleCnt="0"/>
      <dgm:spPr/>
    </dgm:pt>
    <dgm:pt modelId="{B8F972D5-744D-4760-8AB2-CD2104C72DDB}" type="pres">
      <dgm:prSet presAssocID="{62EFD9F9-5DFB-495F-979F-A20BA60CEA9B}" presName="node" presStyleLbl="alignAccFollowNode1" presStyleIdx="2" presStyleCnt="5" custScaleX="122748" custScaleY="125218">
        <dgm:presLayoutVars>
          <dgm:bulletEnabled val="1"/>
        </dgm:presLayoutVars>
      </dgm:prSet>
      <dgm:spPr/>
      <dgm:t>
        <a:bodyPr/>
        <a:lstStyle/>
        <a:p>
          <a:endParaRPr lang="en-US"/>
        </a:p>
      </dgm:t>
    </dgm:pt>
    <dgm:pt modelId="{54CC0C4E-BF26-47C4-83F6-AD68E63B7833}" type="pres">
      <dgm:prSet presAssocID="{5B3EB718-4FD8-4843-A095-8247F40A8D27}" presName="vSp" presStyleCnt="0"/>
      <dgm:spPr/>
    </dgm:pt>
    <dgm:pt modelId="{0E7C48F2-B548-4CD6-9292-57BBEA9F6371}" type="pres">
      <dgm:prSet presAssocID="{B1835020-02CC-4DD2-AC3E-20E91F563A34}" presName="horFlow" presStyleCnt="0"/>
      <dgm:spPr/>
    </dgm:pt>
    <dgm:pt modelId="{F770BD23-4CD1-4A25-900A-E395101C8271}" type="pres">
      <dgm:prSet presAssocID="{B1835020-02CC-4DD2-AC3E-20E91F563A34}" presName="bigChev" presStyleLbl="node1" presStyleIdx="2" presStyleCnt="3"/>
      <dgm:spPr/>
      <dgm:t>
        <a:bodyPr/>
        <a:lstStyle/>
        <a:p>
          <a:endParaRPr lang="en-US"/>
        </a:p>
      </dgm:t>
    </dgm:pt>
    <dgm:pt modelId="{7B50AB9F-B57C-4200-A648-37B1DD15E559}" type="pres">
      <dgm:prSet presAssocID="{E6F2143E-C44B-454E-94F8-4506CC846233}" presName="parTrans" presStyleCnt="0"/>
      <dgm:spPr/>
    </dgm:pt>
    <dgm:pt modelId="{48C225DC-FBC6-4850-89B7-BAC1981E5567}" type="pres">
      <dgm:prSet presAssocID="{031D9268-7AA5-454A-9442-F7250153C521}" presName="node" presStyleLbl="alignAccFollowNode1" presStyleIdx="3" presStyleCnt="5" custScaleX="98646" custScaleY="120895">
        <dgm:presLayoutVars>
          <dgm:bulletEnabled val="1"/>
        </dgm:presLayoutVars>
      </dgm:prSet>
      <dgm:spPr/>
      <dgm:t>
        <a:bodyPr/>
        <a:lstStyle/>
        <a:p>
          <a:endParaRPr lang="en-US"/>
        </a:p>
      </dgm:t>
    </dgm:pt>
    <dgm:pt modelId="{46093675-755E-41FB-8D75-B774DCBCAA4E}" type="pres">
      <dgm:prSet presAssocID="{38DA3DD3-544D-4E8A-96DF-35424E7EAAFE}" presName="sibTrans" presStyleCnt="0"/>
      <dgm:spPr/>
    </dgm:pt>
    <dgm:pt modelId="{2551F25C-3E8D-4DEB-88CA-3D42C7FD2CC6}" type="pres">
      <dgm:prSet presAssocID="{50AB4CBF-207E-458D-B41F-45EB422A4E56}" presName="node" presStyleLbl="alignAccFollowNode1" presStyleIdx="4" presStyleCnt="5" custScaleX="119274" custScaleY="120680">
        <dgm:presLayoutVars>
          <dgm:bulletEnabled val="1"/>
        </dgm:presLayoutVars>
      </dgm:prSet>
      <dgm:spPr/>
      <dgm:t>
        <a:bodyPr/>
        <a:lstStyle/>
        <a:p>
          <a:endParaRPr lang="en-US"/>
        </a:p>
      </dgm:t>
    </dgm:pt>
  </dgm:ptLst>
  <dgm:cxnLst>
    <dgm:cxn modelId="{27205B6C-33A4-4FA7-9840-13C807FB6896}" srcId="{DD4FD585-DEB9-449C-AD21-3BEF4BE057DB}" destId="{B1835020-02CC-4DD2-AC3E-20E91F563A34}" srcOrd="2" destOrd="0" parTransId="{1E2A489A-307E-42E3-9E7C-2C3726E76863}" sibTransId="{67731F5D-030D-4DE0-9858-125A420CB322}"/>
    <dgm:cxn modelId="{7BA6B885-448D-44C1-974A-B3197D60BA44}" type="presOf" srcId="{62EFD9F9-5DFB-495F-979F-A20BA60CEA9B}" destId="{B8F972D5-744D-4760-8AB2-CD2104C72DDB}" srcOrd="0" destOrd="0" presId="urn:microsoft.com/office/officeart/2005/8/layout/lProcess3"/>
    <dgm:cxn modelId="{253D9752-2AAB-48CE-BF1C-1CEA9E43A45E}" type="presOf" srcId="{50AB4CBF-207E-458D-B41F-45EB422A4E56}" destId="{2551F25C-3E8D-4DEB-88CA-3D42C7FD2CC6}" srcOrd="0" destOrd="0" presId="urn:microsoft.com/office/officeart/2005/8/layout/lProcess3"/>
    <dgm:cxn modelId="{D772BF27-D5F6-4C06-841B-4B6727721888}" type="presOf" srcId="{031D9268-7AA5-454A-9442-F7250153C521}" destId="{48C225DC-FBC6-4850-89B7-BAC1981E5567}" srcOrd="0" destOrd="0" presId="urn:microsoft.com/office/officeart/2005/8/layout/lProcess3"/>
    <dgm:cxn modelId="{94D59770-CA69-411A-BA8B-E5C5C55AB4EB}" srcId="{B1835020-02CC-4DD2-AC3E-20E91F563A34}" destId="{031D9268-7AA5-454A-9442-F7250153C521}" srcOrd="0" destOrd="0" parTransId="{E6F2143E-C44B-454E-94F8-4506CC846233}" sibTransId="{38DA3DD3-544D-4E8A-96DF-35424E7EAAFE}"/>
    <dgm:cxn modelId="{22E45B00-A694-49F6-BD78-2D66004C5AB4}" type="presOf" srcId="{5B3EB718-4FD8-4843-A095-8247F40A8D27}" destId="{8A17AF29-935F-4530-A9DA-767FF552A248}" srcOrd="0" destOrd="0" presId="urn:microsoft.com/office/officeart/2005/8/layout/lProcess3"/>
    <dgm:cxn modelId="{42AF33E7-E25E-4239-AD27-EDE2F5C7A556}" srcId="{DD4FD585-DEB9-449C-AD21-3BEF4BE057DB}" destId="{82D027FA-8440-4255-84DD-773A30C92F55}" srcOrd="0" destOrd="0" parTransId="{24C4C863-E4AC-4C2D-AA44-4E14BA88AFCA}" sibTransId="{24D36633-5B17-45B5-9D23-DD0574765AD0}"/>
    <dgm:cxn modelId="{54C5E7D3-C925-4353-B33E-1A1666D43641}" srcId="{5B3EB718-4FD8-4843-A095-8247F40A8D27}" destId="{62EFD9F9-5DFB-495F-979F-A20BA60CEA9B}" srcOrd="1" destOrd="0" parTransId="{1A88AFBA-CA9B-48A4-B514-35A917AAEA59}" sibTransId="{B5F98EC0-8A54-4DFC-B2D5-2F310F2A8CA9}"/>
    <dgm:cxn modelId="{BD5C347A-BBB6-4F82-8E93-DAADF9818D11}" srcId="{B1835020-02CC-4DD2-AC3E-20E91F563A34}" destId="{50AB4CBF-207E-458D-B41F-45EB422A4E56}" srcOrd="1" destOrd="0" parTransId="{D5A273E0-4F17-4B23-AAD5-5D33EC521158}" sibTransId="{9030AB5C-A604-4F42-94C5-F32855178227}"/>
    <dgm:cxn modelId="{ADCDE6FE-DCD6-4C00-BF23-F80DD06B67DA}" srcId="{DD4FD585-DEB9-449C-AD21-3BEF4BE057DB}" destId="{5B3EB718-4FD8-4843-A095-8247F40A8D27}" srcOrd="1" destOrd="0" parTransId="{699025FF-8E44-4453-9E5A-84BE9661FAF5}" sibTransId="{3879992D-D81E-4926-9ECF-BFD89C06DF9F}"/>
    <dgm:cxn modelId="{771A4263-D0E2-409C-9225-D9973CD7BA21}" type="presOf" srcId="{F781DD6A-B9D7-479D-985B-079DC2C04926}" destId="{36B7B862-A254-40D4-A42B-BC55C871D976}" srcOrd="0" destOrd="0" presId="urn:microsoft.com/office/officeart/2005/8/layout/lProcess3"/>
    <dgm:cxn modelId="{FC907F7A-02AD-43D8-9380-F4F1A44B8BDF}" srcId="{5B3EB718-4FD8-4843-A095-8247F40A8D27}" destId="{BEBF745B-F47D-4A70-9829-78667F79C40F}" srcOrd="0" destOrd="0" parTransId="{F7ECEDC4-0B9A-4025-9EE5-535D1D4D3A67}" sibTransId="{2CB0C19F-1FB6-4334-99CC-8BCFAA6E6121}"/>
    <dgm:cxn modelId="{4C24EA26-C68D-4DB4-9A57-38A722C7FACF}" type="presOf" srcId="{DD4FD585-DEB9-449C-AD21-3BEF4BE057DB}" destId="{830CCADB-381C-49BD-9D32-E2BE04A18690}" srcOrd="0" destOrd="0" presId="urn:microsoft.com/office/officeart/2005/8/layout/lProcess3"/>
    <dgm:cxn modelId="{6636894C-0177-4C27-AB8A-D8ACFCE0D780}" srcId="{82D027FA-8440-4255-84DD-773A30C92F55}" destId="{F781DD6A-B9D7-479D-985B-079DC2C04926}" srcOrd="0" destOrd="0" parTransId="{8243014B-3499-418D-ACDC-295270A0A514}" sibTransId="{324AE5A0-14FC-4FA7-A7A6-8C2DB460EAA6}"/>
    <dgm:cxn modelId="{7F66F689-1025-4571-BC4B-2B70FBA0CB81}" type="presOf" srcId="{82D027FA-8440-4255-84DD-773A30C92F55}" destId="{B2CBB6BF-A95F-4297-AF15-21289A13FBA2}" srcOrd="0" destOrd="0" presId="urn:microsoft.com/office/officeart/2005/8/layout/lProcess3"/>
    <dgm:cxn modelId="{F6526C56-09E8-4279-BA0D-A9C9E931D62A}" type="presOf" srcId="{BEBF745B-F47D-4A70-9829-78667F79C40F}" destId="{8970161B-4215-4691-B738-376027143AD3}" srcOrd="0" destOrd="0" presId="urn:microsoft.com/office/officeart/2005/8/layout/lProcess3"/>
    <dgm:cxn modelId="{7C42B477-F313-433A-9262-D5A5C1C75B65}" type="presOf" srcId="{B1835020-02CC-4DD2-AC3E-20E91F563A34}" destId="{F770BD23-4CD1-4A25-900A-E395101C8271}" srcOrd="0" destOrd="0" presId="urn:microsoft.com/office/officeart/2005/8/layout/lProcess3"/>
    <dgm:cxn modelId="{2F143C80-099F-4398-94DA-BB25291EB9F2}" type="presParOf" srcId="{830CCADB-381C-49BD-9D32-E2BE04A18690}" destId="{DEB6459A-5E49-47B9-84AA-EFEC025CB58B}" srcOrd="0" destOrd="0" presId="urn:microsoft.com/office/officeart/2005/8/layout/lProcess3"/>
    <dgm:cxn modelId="{8E86703F-0756-4F80-84EB-F0A45AEF7E57}" type="presParOf" srcId="{DEB6459A-5E49-47B9-84AA-EFEC025CB58B}" destId="{B2CBB6BF-A95F-4297-AF15-21289A13FBA2}" srcOrd="0" destOrd="0" presId="urn:microsoft.com/office/officeart/2005/8/layout/lProcess3"/>
    <dgm:cxn modelId="{072FDC2F-4100-467C-AB57-921BCB558C95}" type="presParOf" srcId="{DEB6459A-5E49-47B9-84AA-EFEC025CB58B}" destId="{DC55E43E-5A97-4608-9FFF-172621936CB5}" srcOrd="1" destOrd="0" presId="urn:microsoft.com/office/officeart/2005/8/layout/lProcess3"/>
    <dgm:cxn modelId="{BD4882EE-0B58-4718-A879-4E07E2C115F3}" type="presParOf" srcId="{DEB6459A-5E49-47B9-84AA-EFEC025CB58B}" destId="{36B7B862-A254-40D4-A42B-BC55C871D976}" srcOrd="2" destOrd="0" presId="urn:microsoft.com/office/officeart/2005/8/layout/lProcess3"/>
    <dgm:cxn modelId="{4DCD5501-D5E4-45BD-97E1-49DA0EA2D91C}" type="presParOf" srcId="{830CCADB-381C-49BD-9D32-E2BE04A18690}" destId="{FD3651DD-DCDD-4032-9413-A88AF33711FF}" srcOrd="1" destOrd="0" presId="urn:microsoft.com/office/officeart/2005/8/layout/lProcess3"/>
    <dgm:cxn modelId="{E03786E0-3301-4583-BF0D-6EC92E8ACB12}" type="presParOf" srcId="{830CCADB-381C-49BD-9D32-E2BE04A18690}" destId="{FE6AACFA-6F4E-4AD8-B181-F303D9AC9822}" srcOrd="2" destOrd="0" presId="urn:microsoft.com/office/officeart/2005/8/layout/lProcess3"/>
    <dgm:cxn modelId="{E99DAA43-141D-4E4C-AF19-5B5F706258B4}" type="presParOf" srcId="{FE6AACFA-6F4E-4AD8-B181-F303D9AC9822}" destId="{8A17AF29-935F-4530-A9DA-767FF552A248}" srcOrd="0" destOrd="0" presId="urn:microsoft.com/office/officeart/2005/8/layout/lProcess3"/>
    <dgm:cxn modelId="{EFEBFBA8-8FB5-4335-9AE7-F126CBAFB0A8}" type="presParOf" srcId="{FE6AACFA-6F4E-4AD8-B181-F303D9AC9822}" destId="{DE66C347-1894-45C4-AE24-01AA137265C9}" srcOrd="1" destOrd="0" presId="urn:microsoft.com/office/officeart/2005/8/layout/lProcess3"/>
    <dgm:cxn modelId="{89A43798-55DE-4C18-AB08-0BFDDA996E4D}" type="presParOf" srcId="{FE6AACFA-6F4E-4AD8-B181-F303D9AC9822}" destId="{8970161B-4215-4691-B738-376027143AD3}" srcOrd="2" destOrd="0" presId="urn:microsoft.com/office/officeart/2005/8/layout/lProcess3"/>
    <dgm:cxn modelId="{26EC7804-57D7-4822-94E5-1AF8EFC7D97F}" type="presParOf" srcId="{FE6AACFA-6F4E-4AD8-B181-F303D9AC9822}" destId="{0893CE43-CF37-48F8-BF17-2D9A095D76DD}" srcOrd="3" destOrd="0" presId="urn:microsoft.com/office/officeart/2005/8/layout/lProcess3"/>
    <dgm:cxn modelId="{2F6A0E2B-77D3-4478-92FF-E6F69F36A272}" type="presParOf" srcId="{FE6AACFA-6F4E-4AD8-B181-F303D9AC9822}" destId="{B8F972D5-744D-4760-8AB2-CD2104C72DDB}" srcOrd="4" destOrd="0" presId="urn:microsoft.com/office/officeart/2005/8/layout/lProcess3"/>
    <dgm:cxn modelId="{4DF330C0-F4AD-4724-8B5B-2F033B410CC4}" type="presParOf" srcId="{830CCADB-381C-49BD-9D32-E2BE04A18690}" destId="{54CC0C4E-BF26-47C4-83F6-AD68E63B7833}" srcOrd="3" destOrd="0" presId="urn:microsoft.com/office/officeart/2005/8/layout/lProcess3"/>
    <dgm:cxn modelId="{DB959DD8-DEF0-4513-BA8E-4C486FE14E27}" type="presParOf" srcId="{830CCADB-381C-49BD-9D32-E2BE04A18690}" destId="{0E7C48F2-B548-4CD6-9292-57BBEA9F6371}" srcOrd="4" destOrd="0" presId="urn:microsoft.com/office/officeart/2005/8/layout/lProcess3"/>
    <dgm:cxn modelId="{E2AF6B02-A664-4DB3-8EAB-780CA031D0BD}" type="presParOf" srcId="{0E7C48F2-B548-4CD6-9292-57BBEA9F6371}" destId="{F770BD23-4CD1-4A25-900A-E395101C8271}" srcOrd="0" destOrd="0" presId="urn:microsoft.com/office/officeart/2005/8/layout/lProcess3"/>
    <dgm:cxn modelId="{8B9D4530-B5F8-4967-83B6-8896C20F9B5C}" type="presParOf" srcId="{0E7C48F2-B548-4CD6-9292-57BBEA9F6371}" destId="{7B50AB9F-B57C-4200-A648-37B1DD15E559}" srcOrd="1" destOrd="0" presId="urn:microsoft.com/office/officeart/2005/8/layout/lProcess3"/>
    <dgm:cxn modelId="{AAD2EF3B-0D8A-4712-9E0D-1221933C9569}" type="presParOf" srcId="{0E7C48F2-B548-4CD6-9292-57BBEA9F6371}" destId="{48C225DC-FBC6-4850-89B7-BAC1981E5567}" srcOrd="2" destOrd="0" presId="urn:microsoft.com/office/officeart/2005/8/layout/lProcess3"/>
    <dgm:cxn modelId="{84BB1177-D7E0-4A10-AED4-6C0E8376E131}" type="presParOf" srcId="{0E7C48F2-B548-4CD6-9292-57BBEA9F6371}" destId="{46093675-755E-41FB-8D75-B774DCBCAA4E}" srcOrd="3" destOrd="0" presId="urn:microsoft.com/office/officeart/2005/8/layout/lProcess3"/>
    <dgm:cxn modelId="{4B835E61-95DF-4BCF-B11F-8249B64C0614}" type="presParOf" srcId="{0E7C48F2-B548-4CD6-9292-57BBEA9F6371}" destId="{2551F25C-3E8D-4DEB-88CA-3D42C7FD2CC6}" srcOrd="4"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76B86C-1209-43EF-AB27-8C78498F62E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0432477F-D62C-49CB-A7B4-46EAD3973495}">
      <dgm:prSet phldrT="[Text]"/>
      <dgm:spPr>
        <a:solidFill>
          <a:srgbClr val="006699"/>
        </a:solidFill>
      </dgm:spPr>
      <dgm:t>
        <a:bodyPr/>
        <a:lstStyle/>
        <a:p>
          <a:r>
            <a:rPr lang="en-US" dirty="0"/>
            <a:t>Cross-Cutting Priorities </a:t>
          </a:r>
        </a:p>
      </dgm:t>
    </dgm:pt>
    <dgm:pt modelId="{B4AE4E60-9E32-4EB3-ABD2-11148D0822C3}" type="parTrans" cxnId="{23661C75-E529-4979-ABC3-0E86BFB3A8D9}">
      <dgm:prSet/>
      <dgm:spPr/>
      <dgm:t>
        <a:bodyPr/>
        <a:lstStyle/>
        <a:p>
          <a:endParaRPr lang="en-US"/>
        </a:p>
      </dgm:t>
    </dgm:pt>
    <dgm:pt modelId="{699B3717-1FD1-425B-B9FE-92BDA22C29C5}" type="sibTrans" cxnId="{23661C75-E529-4979-ABC3-0E86BFB3A8D9}">
      <dgm:prSet/>
      <dgm:spPr/>
      <dgm:t>
        <a:bodyPr/>
        <a:lstStyle/>
        <a:p>
          <a:endParaRPr lang="en-US"/>
        </a:p>
      </dgm:t>
    </dgm:pt>
    <dgm:pt modelId="{37CA8AB5-4716-46AC-B9FF-BB503E9B535B}">
      <dgm:prSet phldrT="[Text]"/>
      <dgm:spPr>
        <a:solidFill>
          <a:srgbClr val="006699"/>
        </a:solidFill>
      </dgm:spPr>
      <dgm:t>
        <a:bodyPr/>
        <a:lstStyle/>
        <a:p>
          <a:r>
            <a:rPr lang="en-US" dirty="0"/>
            <a:t>Stages of PIP Development</a:t>
          </a:r>
        </a:p>
      </dgm:t>
    </dgm:pt>
    <dgm:pt modelId="{0FFCA47D-AD80-41AC-B392-781E977F0F4A}" type="parTrans" cxnId="{73FC003C-D6A6-42E4-A2EB-67DC4E8A2377}">
      <dgm:prSet/>
      <dgm:spPr/>
      <dgm:t>
        <a:bodyPr/>
        <a:lstStyle/>
        <a:p>
          <a:endParaRPr lang="en-US"/>
        </a:p>
      </dgm:t>
    </dgm:pt>
    <dgm:pt modelId="{B70777EC-91BB-4655-A34D-7BCC2089EE83}" type="sibTrans" cxnId="{73FC003C-D6A6-42E4-A2EB-67DC4E8A2377}">
      <dgm:prSet/>
      <dgm:spPr/>
      <dgm:t>
        <a:bodyPr/>
        <a:lstStyle/>
        <a:p>
          <a:endParaRPr lang="en-US"/>
        </a:p>
      </dgm:t>
    </dgm:pt>
    <dgm:pt modelId="{A0734628-A3AE-4844-BB03-0ED95CA3FF1E}">
      <dgm:prSet phldrT="[Text]"/>
      <dgm:spPr>
        <a:solidFill>
          <a:srgbClr val="006699"/>
        </a:solidFill>
      </dgm:spPr>
      <dgm:t>
        <a:bodyPr/>
        <a:lstStyle/>
        <a:p>
          <a:r>
            <a:rPr lang="en-US" dirty="0"/>
            <a:t>Next Steps</a:t>
          </a:r>
        </a:p>
      </dgm:t>
    </dgm:pt>
    <dgm:pt modelId="{C1860B4A-4AA1-4310-A3D1-B824FB05E798}" type="parTrans" cxnId="{5B24D023-D6F0-45CE-99AE-8EED84CCFB16}">
      <dgm:prSet/>
      <dgm:spPr/>
      <dgm:t>
        <a:bodyPr/>
        <a:lstStyle/>
        <a:p>
          <a:endParaRPr lang="en-US"/>
        </a:p>
      </dgm:t>
    </dgm:pt>
    <dgm:pt modelId="{4A0DAF59-B0E6-4651-9658-D42FD367F85A}" type="sibTrans" cxnId="{5B24D023-D6F0-45CE-99AE-8EED84CCFB16}">
      <dgm:prSet/>
      <dgm:spPr/>
      <dgm:t>
        <a:bodyPr/>
        <a:lstStyle/>
        <a:p>
          <a:endParaRPr lang="en-US"/>
        </a:p>
      </dgm:t>
    </dgm:pt>
    <dgm:pt modelId="{1493EE82-8AE0-4338-B502-99ACA55807FA}" type="pres">
      <dgm:prSet presAssocID="{3B76B86C-1209-43EF-AB27-8C78498F62E9}" presName="Name0" presStyleCnt="0">
        <dgm:presLayoutVars>
          <dgm:chMax val="7"/>
          <dgm:chPref val="7"/>
          <dgm:dir/>
        </dgm:presLayoutVars>
      </dgm:prSet>
      <dgm:spPr/>
      <dgm:t>
        <a:bodyPr/>
        <a:lstStyle/>
        <a:p>
          <a:endParaRPr lang="en-US"/>
        </a:p>
      </dgm:t>
    </dgm:pt>
    <dgm:pt modelId="{A65E5B9B-8934-4870-8F74-8B6C23A7CCFF}" type="pres">
      <dgm:prSet presAssocID="{3B76B86C-1209-43EF-AB27-8C78498F62E9}" presName="Name1" presStyleCnt="0"/>
      <dgm:spPr/>
    </dgm:pt>
    <dgm:pt modelId="{7761DACB-033C-4235-AFFA-D223B58039B5}" type="pres">
      <dgm:prSet presAssocID="{3B76B86C-1209-43EF-AB27-8C78498F62E9}" presName="cycle" presStyleCnt="0"/>
      <dgm:spPr/>
    </dgm:pt>
    <dgm:pt modelId="{91AB22E5-4C75-46BE-B706-275625DB44D4}" type="pres">
      <dgm:prSet presAssocID="{3B76B86C-1209-43EF-AB27-8C78498F62E9}" presName="srcNode" presStyleLbl="node1" presStyleIdx="0" presStyleCnt="3"/>
      <dgm:spPr/>
    </dgm:pt>
    <dgm:pt modelId="{3D245EE7-A091-4183-B1E6-65E7B6B63D74}" type="pres">
      <dgm:prSet presAssocID="{3B76B86C-1209-43EF-AB27-8C78498F62E9}" presName="conn" presStyleLbl="parChTrans1D2" presStyleIdx="0" presStyleCnt="1"/>
      <dgm:spPr/>
      <dgm:t>
        <a:bodyPr/>
        <a:lstStyle/>
        <a:p>
          <a:endParaRPr lang="en-US"/>
        </a:p>
      </dgm:t>
    </dgm:pt>
    <dgm:pt modelId="{FD3ECF52-DF4C-4831-B006-C5A604819E94}" type="pres">
      <dgm:prSet presAssocID="{3B76B86C-1209-43EF-AB27-8C78498F62E9}" presName="extraNode" presStyleLbl="node1" presStyleIdx="0" presStyleCnt="3"/>
      <dgm:spPr/>
    </dgm:pt>
    <dgm:pt modelId="{1D0D20A2-1997-4F72-AC08-27F582F7A43A}" type="pres">
      <dgm:prSet presAssocID="{3B76B86C-1209-43EF-AB27-8C78498F62E9}" presName="dstNode" presStyleLbl="node1" presStyleIdx="0" presStyleCnt="3"/>
      <dgm:spPr/>
    </dgm:pt>
    <dgm:pt modelId="{51FB2C39-96FA-4021-9942-B5811CF906E6}" type="pres">
      <dgm:prSet presAssocID="{0432477F-D62C-49CB-A7B4-46EAD3973495}" presName="text_1" presStyleLbl="node1" presStyleIdx="0" presStyleCnt="3">
        <dgm:presLayoutVars>
          <dgm:bulletEnabled val="1"/>
        </dgm:presLayoutVars>
      </dgm:prSet>
      <dgm:spPr/>
      <dgm:t>
        <a:bodyPr/>
        <a:lstStyle/>
        <a:p>
          <a:endParaRPr lang="en-US"/>
        </a:p>
      </dgm:t>
    </dgm:pt>
    <dgm:pt modelId="{C215981E-2D16-4270-8102-ADB6DD1D5E08}" type="pres">
      <dgm:prSet presAssocID="{0432477F-D62C-49CB-A7B4-46EAD3973495}" presName="accent_1" presStyleCnt="0"/>
      <dgm:spPr/>
    </dgm:pt>
    <dgm:pt modelId="{01808B74-957A-40AB-BEFC-C9648B157F5D}" type="pres">
      <dgm:prSet presAssocID="{0432477F-D62C-49CB-A7B4-46EAD3973495}" presName="accentRepeatNode" presStyleLbl="solidFgAcc1" presStyleIdx="0" presStyleCnt="3"/>
      <dgm:spPr/>
    </dgm:pt>
    <dgm:pt modelId="{9AF9BDF5-FF73-43A4-A0D9-8B6059FAC485}" type="pres">
      <dgm:prSet presAssocID="{37CA8AB5-4716-46AC-B9FF-BB503E9B535B}" presName="text_2" presStyleLbl="node1" presStyleIdx="1" presStyleCnt="3">
        <dgm:presLayoutVars>
          <dgm:bulletEnabled val="1"/>
        </dgm:presLayoutVars>
      </dgm:prSet>
      <dgm:spPr/>
      <dgm:t>
        <a:bodyPr/>
        <a:lstStyle/>
        <a:p>
          <a:endParaRPr lang="en-US"/>
        </a:p>
      </dgm:t>
    </dgm:pt>
    <dgm:pt modelId="{95B03739-88B4-49FE-82EB-25DE2004E27B}" type="pres">
      <dgm:prSet presAssocID="{37CA8AB5-4716-46AC-B9FF-BB503E9B535B}" presName="accent_2" presStyleCnt="0"/>
      <dgm:spPr/>
    </dgm:pt>
    <dgm:pt modelId="{5B7AC8E9-072F-4E34-AF69-DB3A957115E8}" type="pres">
      <dgm:prSet presAssocID="{37CA8AB5-4716-46AC-B9FF-BB503E9B535B}" presName="accentRepeatNode" presStyleLbl="solidFgAcc1" presStyleIdx="1" presStyleCnt="3"/>
      <dgm:spPr/>
    </dgm:pt>
    <dgm:pt modelId="{8F145D36-7125-44D7-B806-3DA0B88C10E7}" type="pres">
      <dgm:prSet presAssocID="{A0734628-A3AE-4844-BB03-0ED95CA3FF1E}" presName="text_3" presStyleLbl="node1" presStyleIdx="2" presStyleCnt="3">
        <dgm:presLayoutVars>
          <dgm:bulletEnabled val="1"/>
        </dgm:presLayoutVars>
      </dgm:prSet>
      <dgm:spPr/>
      <dgm:t>
        <a:bodyPr/>
        <a:lstStyle/>
        <a:p>
          <a:endParaRPr lang="en-US"/>
        </a:p>
      </dgm:t>
    </dgm:pt>
    <dgm:pt modelId="{8144B115-F6CF-4816-8ED1-137751AA88A3}" type="pres">
      <dgm:prSet presAssocID="{A0734628-A3AE-4844-BB03-0ED95CA3FF1E}" presName="accent_3" presStyleCnt="0"/>
      <dgm:spPr/>
    </dgm:pt>
    <dgm:pt modelId="{6C916DEB-6A03-4791-AFFD-48AA6146A28F}" type="pres">
      <dgm:prSet presAssocID="{A0734628-A3AE-4844-BB03-0ED95CA3FF1E}" presName="accentRepeatNode" presStyleLbl="solidFgAcc1" presStyleIdx="2" presStyleCnt="3"/>
      <dgm:spPr/>
    </dgm:pt>
  </dgm:ptLst>
  <dgm:cxnLst>
    <dgm:cxn modelId="{2C836C84-6040-48F7-B98F-EE10ACAD0C15}" type="presOf" srcId="{3B76B86C-1209-43EF-AB27-8C78498F62E9}" destId="{1493EE82-8AE0-4338-B502-99ACA55807FA}" srcOrd="0" destOrd="0" presId="urn:microsoft.com/office/officeart/2008/layout/VerticalCurvedList"/>
    <dgm:cxn modelId="{46B5B54B-DDEC-4E19-895C-7DFA0E918A0E}" type="presOf" srcId="{37CA8AB5-4716-46AC-B9FF-BB503E9B535B}" destId="{9AF9BDF5-FF73-43A4-A0D9-8B6059FAC485}" srcOrd="0" destOrd="0" presId="urn:microsoft.com/office/officeart/2008/layout/VerticalCurvedList"/>
    <dgm:cxn modelId="{23661C75-E529-4979-ABC3-0E86BFB3A8D9}" srcId="{3B76B86C-1209-43EF-AB27-8C78498F62E9}" destId="{0432477F-D62C-49CB-A7B4-46EAD3973495}" srcOrd="0" destOrd="0" parTransId="{B4AE4E60-9E32-4EB3-ABD2-11148D0822C3}" sibTransId="{699B3717-1FD1-425B-B9FE-92BDA22C29C5}"/>
    <dgm:cxn modelId="{73FC003C-D6A6-42E4-A2EB-67DC4E8A2377}" srcId="{3B76B86C-1209-43EF-AB27-8C78498F62E9}" destId="{37CA8AB5-4716-46AC-B9FF-BB503E9B535B}" srcOrd="1" destOrd="0" parTransId="{0FFCA47D-AD80-41AC-B392-781E977F0F4A}" sibTransId="{B70777EC-91BB-4655-A34D-7BCC2089EE83}"/>
    <dgm:cxn modelId="{46801E82-BE15-449B-9A39-98EC6E7EF4DD}" type="presOf" srcId="{A0734628-A3AE-4844-BB03-0ED95CA3FF1E}" destId="{8F145D36-7125-44D7-B806-3DA0B88C10E7}" srcOrd="0" destOrd="0" presId="urn:microsoft.com/office/officeart/2008/layout/VerticalCurvedList"/>
    <dgm:cxn modelId="{5B24D023-D6F0-45CE-99AE-8EED84CCFB16}" srcId="{3B76B86C-1209-43EF-AB27-8C78498F62E9}" destId="{A0734628-A3AE-4844-BB03-0ED95CA3FF1E}" srcOrd="2" destOrd="0" parTransId="{C1860B4A-4AA1-4310-A3D1-B824FB05E798}" sibTransId="{4A0DAF59-B0E6-4651-9658-D42FD367F85A}"/>
    <dgm:cxn modelId="{E6455631-323E-4117-BBB6-2D8FBEB51A7D}" type="presOf" srcId="{0432477F-D62C-49CB-A7B4-46EAD3973495}" destId="{51FB2C39-96FA-4021-9942-B5811CF906E6}" srcOrd="0" destOrd="0" presId="urn:microsoft.com/office/officeart/2008/layout/VerticalCurvedList"/>
    <dgm:cxn modelId="{1A2531C2-06BC-4D51-9E65-B8F622878B07}" type="presOf" srcId="{699B3717-1FD1-425B-B9FE-92BDA22C29C5}" destId="{3D245EE7-A091-4183-B1E6-65E7B6B63D74}" srcOrd="0" destOrd="0" presId="urn:microsoft.com/office/officeart/2008/layout/VerticalCurvedList"/>
    <dgm:cxn modelId="{A01D63A1-80A9-4A5C-B26F-8FCAC86D23EA}" type="presParOf" srcId="{1493EE82-8AE0-4338-B502-99ACA55807FA}" destId="{A65E5B9B-8934-4870-8F74-8B6C23A7CCFF}" srcOrd="0" destOrd="0" presId="urn:microsoft.com/office/officeart/2008/layout/VerticalCurvedList"/>
    <dgm:cxn modelId="{43978FBA-0B3E-406D-96D6-D4B07707B791}" type="presParOf" srcId="{A65E5B9B-8934-4870-8F74-8B6C23A7CCFF}" destId="{7761DACB-033C-4235-AFFA-D223B58039B5}" srcOrd="0" destOrd="0" presId="urn:microsoft.com/office/officeart/2008/layout/VerticalCurvedList"/>
    <dgm:cxn modelId="{DCD46BED-1FC6-405A-A5BF-77A9481845E1}" type="presParOf" srcId="{7761DACB-033C-4235-AFFA-D223B58039B5}" destId="{91AB22E5-4C75-46BE-B706-275625DB44D4}" srcOrd="0" destOrd="0" presId="urn:microsoft.com/office/officeart/2008/layout/VerticalCurvedList"/>
    <dgm:cxn modelId="{F71FBA2E-CFBF-42CC-8325-1AFB9F125D0F}" type="presParOf" srcId="{7761DACB-033C-4235-AFFA-D223B58039B5}" destId="{3D245EE7-A091-4183-B1E6-65E7B6B63D74}" srcOrd="1" destOrd="0" presId="urn:microsoft.com/office/officeart/2008/layout/VerticalCurvedList"/>
    <dgm:cxn modelId="{E49A25D2-4565-4F73-9D66-6662DA8769AB}" type="presParOf" srcId="{7761DACB-033C-4235-AFFA-D223B58039B5}" destId="{FD3ECF52-DF4C-4831-B006-C5A604819E94}" srcOrd="2" destOrd="0" presId="urn:microsoft.com/office/officeart/2008/layout/VerticalCurvedList"/>
    <dgm:cxn modelId="{B01EDBCF-9B44-4797-B274-79280C835645}" type="presParOf" srcId="{7761DACB-033C-4235-AFFA-D223B58039B5}" destId="{1D0D20A2-1997-4F72-AC08-27F582F7A43A}" srcOrd="3" destOrd="0" presId="urn:microsoft.com/office/officeart/2008/layout/VerticalCurvedList"/>
    <dgm:cxn modelId="{015C2DE1-A291-4FCA-9F18-A7614D0E5F2A}" type="presParOf" srcId="{A65E5B9B-8934-4870-8F74-8B6C23A7CCFF}" destId="{51FB2C39-96FA-4021-9942-B5811CF906E6}" srcOrd="1" destOrd="0" presId="urn:microsoft.com/office/officeart/2008/layout/VerticalCurvedList"/>
    <dgm:cxn modelId="{618E9919-5ED9-4497-8DF4-9EAA74C86C4F}" type="presParOf" srcId="{A65E5B9B-8934-4870-8F74-8B6C23A7CCFF}" destId="{C215981E-2D16-4270-8102-ADB6DD1D5E08}" srcOrd="2" destOrd="0" presId="urn:microsoft.com/office/officeart/2008/layout/VerticalCurvedList"/>
    <dgm:cxn modelId="{7574D8D3-EDCC-4974-B77F-3AA33249DFEB}" type="presParOf" srcId="{C215981E-2D16-4270-8102-ADB6DD1D5E08}" destId="{01808B74-957A-40AB-BEFC-C9648B157F5D}" srcOrd="0" destOrd="0" presId="urn:microsoft.com/office/officeart/2008/layout/VerticalCurvedList"/>
    <dgm:cxn modelId="{89F97593-81EA-401C-BDAB-18C859571A2B}" type="presParOf" srcId="{A65E5B9B-8934-4870-8F74-8B6C23A7CCFF}" destId="{9AF9BDF5-FF73-43A4-A0D9-8B6059FAC485}" srcOrd="3" destOrd="0" presId="urn:microsoft.com/office/officeart/2008/layout/VerticalCurvedList"/>
    <dgm:cxn modelId="{5AF540B8-B847-496B-8136-4D74A56C4BB7}" type="presParOf" srcId="{A65E5B9B-8934-4870-8F74-8B6C23A7CCFF}" destId="{95B03739-88B4-49FE-82EB-25DE2004E27B}" srcOrd="4" destOrd="0" presId="urn:microsoft.com/office/officeart/2008/layout/VerticalCurvedList"/>
    <dgm:cxn modelId="{65DE871B-F024-4E7D-A8F2-4FD42E45C917}" type="presParOf" srcId="{95B03739-88B4-49FE-82EB-25DE2004E27B}" destId="{5B7AC8E9-072F-4E34-AF69-DB3A957115E8}" srcOrd="0" destOrd="0" presId="urn:microsoft.com/office/officeart/2008/layout/VerticalCurvedList"/>
    <dgm:cxn modelId="{04FFC046-B536-48E8-A5BE-D67C77EE1D7D}" type="presParOf" srcId="{A65E5B9B-8934-4870-8F74-8B6C23A7CCFF}" destId="{8F145D36-7125-44D7-B806-3DA0B88C10E7}" srcOrd="5" destOrd="0" presId="urn:microsoft.com/office/officeart/2008/layout/VerticalCurvedList"/>
    <dgm:cxn modelId="{9AB92CD7-7F58-4C90-8851-39D250F9956F}" type="presParOf" srcId="{A65E5B9B-8934-4870-8F74-8B6C23A7CCFF}" destId="{8144B115-F6CF-4816-8ED1-137751AA88A3}" srcOrd="6" destOrd="0" presId="urn:microsoft.com/office/officeart/2008/layout/VerticalCurvedList"/>
    <dgm:cxn modelId="{BDC4DCE0-F5E6-46D3-AA6D-37B7F8D1FF08}" type="presParOf" srcId="{8144B115-F6CF-4816-8ED1-137751AA88A3}" destId="{6C916DEB-6A03-4791-AFFD-48AA6146A28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272B65-792A-4916-B373-502222AEDF5D}" type="doc">
      <dgm:prSet loTypeId="urn:microsoft.com/office/officeart/2005/8/layout/vProcess5" loCatId="process" qsTypeId="urn:microsoft.com/office/officeart/2005/8/quickstyle/simple1" qsCatId="simple" csTypeId="urn:microsoft.com/office/officeart/2005/8/colors/accent1_4" csCatId="accent1" phldr="1"/>
      <dgm:spPr/>
      <dgm:t>
        <a:bodyPr/>
        <a:lstStyle/>
        <a:p>
          <a:endParaRPr lang="en-US"/>
        </a:p>
      </dgm:t>
    </dgm:pt>
    <dgm:pt modelId="{8F1D7600-91A4-4314-B840-7FB78F1EA858}">
      <dgm:prSet phldrT="[Text]" custT="1"/>
      <dgm:spPr>
        <a:solidFill>
          <a:srgbClr val="006699"/>
        </a:solidFill>
      </dgm:spPr>
      <dgm:t>
        <a:bodyPr/>
        <a:lstStyle/>
        <a:p>
          <a:r>
            <a:rPr lang="en-US" sz="2800" b="1" dirty="0">
              <a:solidFill>
                <a:schemeClr val="bg1"/>
              </a:solidFill>
            </a:rPr>
            <a:t>Analyze data </a:t>
          </a:r>
        </a:p>
      </dgm:t>
    </dgm:pt>
    <dgm:pt modelId="{CD4E9566-E125-46C7-A7B3-6CB571DF7767}" type="parTrans" cxnId="{E509F7A4-8711-4F22-8173-C15A9AC5CCFD}">
      <dgm:prSet/>
      <dgm:spPr/>
      <dgm:t>
        <a:bodyPr/>
        <a:lstStyle/>
        <a:p>
          <a:endParaRPr lang="en-US"/>
        </a:p>
      </dgm:t>
    </dgm:pt>
    <dgm:pt modelId="{8D9505D8-0970-4E9C-A0BD-DEC923E221A0}" type="sibTrans" cxnId="{E509F7A4-8711-4F22-8173-C15A9AC5CCFD}">
      <dgm:prSet/>
      <dgm:spPr/>
      <dgm:t>
        <a:bodyPr/>
        <a:lstStyle/>
        <a:p>
          <a:endParaRPr lang="en-US" dirty="0"/>
        </a:p>
      </dgm:t>
    </dgm:pt>
    <dgm:pt modelId="{26F9ED00-3E73-42E7-A3A2-3FC8E8702785}">
      <dgm:prSet phldrT="[Text]" custT="1"/>
      <dgm:spPr>
        <a:solidFill>
          <a:srgbClr val="009999"/>
        </a:solidFill>
      </dgm:spPr>
      <dgm:t>
        <a:bodyPr/>
        <a:lstStyle/>
        <a:p>
          <a:r>
            <a:rPr lang="en-US" sz="2800" b="1" dirty="0">
              <a:solidFill>
                <a:schemeClr val="bg1"/>
              </a:solidFill>
            </a:rPr>
            <a:t>Explore possible interventions</a:t>
          </a:r>
        </a:p>
      </dgm:t>
    </dgm:pt>
    <dgm:pt modelId="{679AD3F7-D78F-4B1E-AE16-7C0E0E64BB3B}" type="parTrans" cxnId="{4E664EFB-67E2-4177-B604-712B13ABD0D8}">
      <dgm:prSet/>
      <dgm:spPr/>
      <dgm:t>
        <a:bodyPr/>
        <a:lstStyle/>
        <a:p>
          <a:endParaRPr lang="en-US"/>
        </a:p>
      </dgm:t>
    </dgm:pt>
    <dgm:pt modelId="{92F4B193-ECFA-4AAD-A826-71AB9CC42CBB}" type="sibTrans" cxnId="{4E664EFB-67E2-4177-B604-712B13ABD0D8}">
      <dgm:prSet/>
      <dgm:spPr/>
      <dgm:t>
        <a:bodyPr/>
        <a:lstStyle/>
        <a:p>
          <a:endParaRPr lang="en-US" dirty="0"/>
        </a:p>
      </dgm:t>
    </dgm:pt>
    <dgm:pt modelId="{2397D107-0768-406C-A91B-B32B845C02A1}">
      <dgm:prSet phldrT="[Text]" custT="1"/>
      <dgm:spPr>
        <a:solidFill>
          <a:schemeClr val="bg1">
            <a:lumMod val="75000"/>
          </a:schemeClr>
        </a:solidFill>
      </dgm:spPr>
      <dgm:t>
        <a:bodyPr/>
        <a:lstStyle/>
        <a:p>
          <a:r>
            <a:rPr lang="en-US" sz="2800" b="1" dirty="0">
              <a:solidFill>
                <a:schemeClr val="bg1"/>
              </a:solidFill>
            </a:rPr>
            <a:t>Finalize interventions</a:t>
          </a:r>
        </a:p>
      </dgm:t>
    </dgm:pt>
    <dgm:pt modelId="{047638E4-31F9-44A6-A128-E8B7402F8B84}" type="parTrans" cxnId="{7562D39A-65A0-4A13-AE92-16E028993A25}">
      <dgm:prSet/>
      <dgm:spPr/>
      <dgm:t>
        <a:bodyPr/>
        <a:lstStyle/>
        <a:p>
          <a:endParaRPr lang="en-US"/>
        </a:p>
      </dgm:t>
    </dgm:pt>
    <dgm:pt modelId="{C68457C0-874B-4FE5-9DDD-2AF4AF647582}" type="sibTrans" cxnId="{7562D39A-65A0-4A13-AE92-16E028993A25}">
      <dgm:prSet/>
      <dgm:spPr/>
      <dgm:t>
        <a:bodyPr/>
        <a:lstStyle/>
        <a:p>
          <a:endParaRPr lang="en-US" dirty="0"/>
        </a:p>
      </dgm:t>
    </dgm:pt>
    <dgm:pt modelId="{72D65B71-98CC-476F-8C8D-52277A7F7169}">
      <dgm:prSet phldrT="[Text]" custT="1"/>
      <dgm:spPr/>
      <dgm:t>
        <a:bodyPr/>
        <a:lstStyle/>
        <a:p>
          <a:r>
            <a:rPr lang="en-US" sz="2800" b="1" dirty="0">
              <a:solidFill>
                <a:schemeClr val="bg1"/>
              </a:solidFill>
            </a:rPr>
            <a:t>Develop implementation plan</a:t>
          </a:r>
        </a:p>
      </dgm:t>
    </dgm:pt>
    <dgm:pt modelId="{858EFF74-BD5B-44B4-BE8D-1029CBD2EF4F}" type="parTrans" cxnId="{BE98CA6A-B4B8-40BE-9A2B-179B16804309}">
      <dgm:prSet/>
      <dgm:spPr/>
      <dgm:t>
        <a:bodyPr/>
        <a:lstStyle/>
        <a:p>
          <a:endParaRPr lang="en-US"/>
        </a:p>
      </dgm:t>
    </dgm:pt>
    <dgm:pt modelId="{C7AA0D7E-E513-42C3-BD10-4DFCAA487C7D}" type="sibTrans" cxnId="{BE98CA6A-B4B8-40BE-9A2B-179B16804309}">
      <dgm:prSet/>
      <dgm:spPr/>
      <dgm:t>
        <a:bodyPr/>
        <a:lstStyle/>
        <a:p>
          <a:endParaRPr lang="en-US" dirty="0"/>
        </a:p>
      </dgm:t>
    </dgm:pt>
    <dgm:pt modelId="{406B4E27-E6DC-49E4-8A4B-FAD01686E46A}">
      <dgm:prSet phldrT="[Text]" custT="1"/>
      <dgm:spPr/>
      <dgm:t>
        <a:bodyPr/>
        <a:lstStyle/>
        <a:p>
          <a:r>
            <a:rPr lang="en-US" sz="2800" b="1" dirty="0">
              <a:solidFill>
                <a:schemeClr val="bg1"/>
              </a:solidFill>
            </a:rPr>
            <a:t>Define reporting structure and PIP measurement plan</a:t>
          </a:r>
        </a:p>
      </dgm:t>
    </dgm:pt>
    <dgm:pt modelId="{37E6AACF-718F-4540-A36B-41F6AC48C1D5}" type="parTrans" cxnId="{75E48341-61B3-450F-8307-977446B42AE6}">
      <dgm:prSet/>
      <dgm:spPr/>
      <dgm:t>
        <a:bodyPr/>
        <a:lstStyle/>
        <a:p>
          <a:endParaRPr lang="en-US"/>
        </a:p>
      </dgm:t>
    </dgm:pt>
    <dgm:pt modelId="{42731F29-7A63-425F-8993-23B05B6A38AC}" type="sibTrans" cxnId="{75E48341-61B3-450F-8307-977446B42AE6}">
      <dgm:prSet/>
      <dgm:spPr/>
      <dgm:t>
        <a:bodyPr/>
        <a:lstStyle/>
        <a:p>
          <a:endParaRPr lang="en-US"/>
        </a:p>
      </dgm:t>
    </dgm:pt>
    <dgm:pt modelId="{6F61BBEB-B944-48FF-963D-578A26CDAFE1}" type="pres">
      <dgm:prSet presAssocID="{12272B65-792A-4916-B373-502222AEDF5D}" presName="outerComposite" presStyleCnt="0">
        <dgm:presLayoutVars>
          <dgm:chMax val="5"/>
          <dgm:dir/>
          <dgm:resizeHandles val="exact"/>
        </dgm:presLayoutVars>
      </dgm:prSet>
      <dgm:spPr/>
      <dgm:t>
        <a:bodyPr/>
        <a:lstStyle/>
        <a:p>
          <a:endParaRPr lang="en-US"/>
        </a:p>
      </dgm:t>
    </dgm:pt>
    <dgm:pt modelId="{7B3E9677-0EAA-4328-AE34-5F72F46D4553}" type="pres">
      <dgm:prSet presAssocID="{12272B65-792A-4916-B373-502222AEDF5D}" presName="dummyMaxCanvas" presStyleCnt="0">
        <dgm:presLayoutVars/>
      </dgm:prSet>
      <dgm:spPr/>
    </dgm:pt>
    <dgm:pt modelId="{72535A10-D63D-4391-9F2E-9DB8821B05EA}" type="pres">
      <dgm:prSet presAssocID="{12272B65-792A-4916-B373-502222AEDF5D}" presName="FiveNodes_1" presStyleLbl="node1" presStyleIdx="0" presStyleCnt="5">
        <dgm:presLayoutVars>
          <dgm:bulletEnabled val="1"/>
        </dgm:presLayoutVars>
      </dgm:prSet>
      <dgm:spPr/>
      <dgm:t>
        <a:bodyPr/>
        <a:lstStyle/>
        <a:p>
          <a:endParaRPr lang="en-US"/>
        </a:p>
      </dgm:t>
    </dgm:pt>
    <dgm:pt modelId="{658A9B0E-CF34-457F-A40F-8E4F4C1E33D6}" type="pres">
      <dgm:prSet presAssocID="{12272B65-792A-4916-B373-502222AEDF5D}" presName="FiveNodes_2" presStyleLbl="node1" presStyleIdx="1" presStyleCnt="5">
        <dgm:presLayoutVars>
          <dgm:bulletEnabled val="1"/>
        </dgm:presLayoutVars>
      </dgm:prSet>
      <dgm:spPr/>
      <dgm:t>
        <a:bodyPr/>
        <a:lstStyle/>
        <a:p>
          <a:endParaRPr lang="en-US"/>
        </a:p>
      </dgm:t>
    </dgm:pt>
    <dgm:pt modelId="{EAF64E21-C84D-41CB-8048-893E4211EA77}" type="pres">
      <dgm:prSet presAssocID="{12272B65-792A-4916-B373-502222AEDF5D}" presName="FiveNodes_3" presStyleLbl="node1" presStyleIdx="2" presStyleCnt="5">
        <dgm:presLayoutVars>
          <dgm:bulletEnabled val="1"/>
        </dgm:presLayoutVars>
      </dgm:prSet>
      <dgm:spPr/>
      <dgm:t>
        <a:bodyPr/>
        <a:lstStyle/>
        <a:p>
          <a:endParaRPr lang="en-US"/>
        </a:p>
      </dgm:t>
    </dgm:pt>
    <dgm:pt modelId="{854509D6-B372-467F-A4E4-58461E6514BD}" type="pres">
      <dgm:prSet presAssocID="{12272B65-792A-4916-B373-502222AEDF5D}" presName="FiveNodes_4" presStyleLbl="node1" presStyleIdx="3" presStyleCnt="5">
        <dgm:presLayoutVars>
          <dgm:bulletEnabled val="1"/>
        </dgm:presLayoutVars>
      </dgm:prSet>
      <dgm:spPr/>
      <dgm:t>
        <a:bodyPr/>
        <a:lstStyle/>
        <a:p>
          <a:endParaRPr lang="en-US"/>
        </a:p>
      </dgm:t>
    </dgm:pt>
    <dgm:pt modelId="{31E3092B-A286-41F3-8D22-D8B7CDAED0BC}" type="pres">
      <dgm:prSet presAssocID="{12272B65-792A-4916-B373-502222AEDF5D}" presName="FiveNodes_5" presStyleLbl="node1" presStyleIdx="4" presStyleCnt="5">
        <dgm:presLayoutVars>
          <dgm:bulletEnabled val="1"/>
        </dgm:presLayoutVars>
      </dgm:prSet>
      <dgm:spPr/>
      <dgm:t>
        <a:bodyPr/>
        <a:lstStyle/>
        <a:p>
          <a:endParaRPr lang="en-US"/>
        </a:p>
      </dgm:t>
    </dgm:pt>
    <dgm:pt modelId="{C1E4EC03-1575-4032-905A-932AE4556522}" type="pres">
      <dgm:prSet presAssocID="{12272B65-792A-4916-B373-502222AEDF5D}" presName="FiveConn_1-2" presStyleLbl="fgAccFollowNode1" presStyleIdx="0" presStyleCnt="4">
        <dgm:presLayoutVars>
          <dgm:bulletEnabled val="1"/>
        </dgm:presLayoutVars>
      </dgm:prSet>
      <dgm:spPr/>
      <dgm:t>
        <a:bodyPr/>
        <a:lstStyle/>
        <a:p>
          <a:endParaRPr lang="en-US"/>
        </a:p>
      </dgm:t>
    </dgm:pt>
    <dgm:pt modelId="{28D8B34E-03C6-49DC-A81A-262C3898C33D}" type="pres">
      <dgm:prSet presAssocID="{12272B65-792A-4916-B373-502222AEDF5D}" presName="FiveConn_2-3" presStyleLbl="fgAccFollowNode1" presStyleIdx="1" presStyleCnt="4">
        <dgm:presLayoutVars>
          <dgm:bulletEnabled val="1"/>
        </dgm:presLayoutVars>
      </dgm:prSet>
      <dgm:spPr/>
      <dgm:t>
        <a:bodyPr/>
        <a:lstStyle/>
        <a:p>
          <a:endParaRPr lang="en-US"/>
        </a:p>
      </dgm:t>
    </dgm:pt>
    <dgm:pt modelId="{98C4A75A-24FE-4C71-851C-70FD24F62CB0}" type="pres">
      <dgm:prSet presAssocID="{12272B65-792A-4916-B373-502222AEDF5D}" presName="FiveConn_3-4" presStyleLbl="fgAccFollowNode1" presStyleIdx="2" presStyleCnt="4">
        <dgm:presLayoutVars>
          <dgm:bulletEnabled val="1"/>
        </dgm:presLayoutVars>
      </dgm:prSet>
      <dgm:spPr/>
      <dgm:t>
        <a:bodyPr/>
        <a:lstStyle/>
        <a:p>
          <a:endParaRPr lang="en-US"/>
        </a:p>
      </dgm:t>
    </dgm:pt>
    <dgm:pt modelId="{6F93BB58-7412-419F-B466-84B6BAC308C4}" type="pres">
      <dgm:prSet presAssocID="{12272B65-792A-4916-B373-502222AEDF5D}" presName="FiveConn_4-5" presStyleLbl="fgAccFollowNode1" presStyleIdx="3" presStyleCnt="4">
        <dgm:presLayoutVars>
          <dgm:bulletEnabled val="1"/>
        </dgm:presLayoutVars>
      </dgm:prSet>
      <dgm:spPr/>
      <dgm:t>
        <a:bodyPr/>
        <a:lstStyle/>
        <a:p>
          <a:endParaRPr lang="en-US"/>
        </a:p>
      </dgm:t>
    </dgm:pt>
    <dgm:pt modelId="{DE2A446E-C0F4-4A61-8407-52198EE4324E}" type="pres">
      <dgm:prSet presAssocID="{12272B65-792A-4916-B373-502222AEDF5D}" presName="FiveNodes_1_text" presStyleLbl="node1" presStyleIdx="4" presStyleCnt="5">
        <dgm:presLayoutVars>
          <dgm:bulletEnabled val="1"/>
        </dgm:presLayoutVars>
      </dgm:prSet>
      <dgm:spPr/>
      <dgm:t>
        <a:bodyPr/>
        <a:lstStyle/>
        <a:p>
          <a:endParaRPr lang="en-US"/>
        </a:p>
      </dgm:t>
    </dgm:pt>
    <dgm:pt modelId="{D6D6A346-E448-4B21-BA84-06F8514EC6C4}" type="pres">
      <dgm:prSet presAssocID="{12272B65-792A-4916-B373-502222AEDF5D}" presName="FiveNodes_2_text" presStyleLbl="node1" presStyleIdx="4" presStyleCnt="5">
        <dgm:presLayoutVars>
          <dgm:bulletEnabled val="1"/>
        </dgm:presLayoutVars>
      </dgm:prSet>
      <dgm:spPr/>
      <dgm:t>
        <a:bodyPr/>
        <a:lstStyle/>
        <a:p>
          <a:endParaRPr lang="en-US"/>
        </a:p>
      </dgm:t>
    </dgm:pt>
    <dgm:pt modelId="{CDC4578B-D1F9-4771-88D1-DC3BB6FD1C9F}" type="pres">
      <dgm:prSet presAssocID="{12272B65-792A-4916-B373-502222AEDF5D}" presName="FiveNodes_3_text" presStyleLbl="node1" presStyleIdx="4" presStyleCnt="5">
        <dgm:presLayoutVars>
          <dgm:bulletEnabled val="1"/>
        </dgm:presLayoutVars>
      </dgm:prSet>
      <dgm:spPr/>
      <dgm:t>
        <a:bodyPr/>
        <a:lstStyle/>
        <a:p>
          <a:endParaRPr lang="en-US"/>
        </a:p>
      </dgm:t>
    </dgm:pt>
    <dgm:pt modelId="{CA63941D-EE5E-4C26-B12B-CD78826A7434}" type="pres">
      <dgm:prSet presAssocID="{12272B65-792A-4916-B373-502222AEDF5D}" presName="FiveNodes_4_text" presStyleLbl="node1" presStyleIdx="4" presStyleCnt="5">
        <dgm:presLayoutVars>
          <dgm:bulletEnabled val="1"/>
        </dgm:presLayoutVars>
      </dgm:prSet>
      <dgm:spPr/>
      <dgm:t>
        <a:bodyPr/>
        <a:lstStyle/>
        <a:p>
          <a:endParaRPr lang="en-US"/>
        </a:p>
      </dgm:t>
    </dgm:pt>
    <dgm:pt modelId="{7441098E-702F-4E06-A03D-67D4897FF9B5}" type="pres">
      <dgm:prSet presAssocID="{12272B65-792A-4916-B373-502222AEDF5D}" presName="FiveNodes_5_text" presStyleLbl="node1" presStyleIdx="4" presStyleCnt="5">
        <dgm:presLayoutVars>
          <dgm:bulletEnabled val="1"/>
        </dgm:presLayoutVars>
      </dgm:prSet>
      <dgm:spPr/>
      <dgm:t>
        <a:bodyPr/>
        <a:lstStyle/>
        <a:p>
          <a:endParaRPr lang="en-US"/>
        </a:p>
      </dgm:t>
    </dgm:pt>
  </dgm:ptLst>
  <dgm:cxnLst>
    <dgm:cxn modelId="{E509F7A4-8711-4F22-8173-C15A9AC5CCFD}" srcId="{12272B65-792A-4916-B373-502222AEDF5D}" destId="{8F1D7600-91A4-4314-B840-7FB78F1EA858}" srcOrd="0" destOrd="0" parTransId="{CD4E9566-E125-46C7-A7B3-6CB571DF7767}" sibTransId="{8D9505D8-0970-4E9C-A0BD-DEC923E221A0}"/>
    <dgm:cxn modelId="{99D0F332-06E5-4851-AD76-634F92D44582}" type="presOf" srcId="{92F4B193-ECFA-4AAD-A826-71AB9CC42CBB}" destId="{28D8B34E-03C6-49DC-A81A-262C3898C33D}" srcOrd="0" destOrd="0" presId="urn:microsoft.com/office/officeart/2005/8/layout/vProcess5"/>
    <dgm:cxn modelId="{40CD9B4C-BDA7-4429-B60C-1D785A756A46}" type="presOf" srcId="{2397D107-0768-406C-A91B-B32B845C02A1}" destId="{CDC4578B-D1F9-4771-88D1-DC3BB6FD1C9F}" srcOrd="1" destOrd="0" presId="urn:microsoft.com/office/officeart/2005/8/layout/vProcess5"/>
    <dgm:cxn modelId="{75E48341-61B3-450F-8307-977446B42AE6}" srcId="{12272B65-792A-4916-B373-502222AEDF5D}" destId="{406B4E27-E6DC-49E4-8A4B-FAD01686E46A}" srcOrd="4" destOrd="0" parTransId="{37E6AACF-718F-4540-A36B-41F6AC48C1D5}" sibTransId="{42731F29-7A63-425F-8993-23B05B6A38AC}"/>
    <dgm:cxn modelId="{BF923011-ABC2-4246-B2E1-2329E452B378}" type="presOf" srcId="{2397D107-0768-406C-A91B-B32B845C02A1}" destId="{EAF64E21-C84D-41CB-8048-893E4211EA77}" srcOrd="0" destOrd="0" presId="urn:microsoft.com/office/officeart/2005/8/layout/vProcess5"/>
    <dgm:cxn modelId="{CF10F691-5B77-40E1-9852-151E7BAC1644}" type="presOf" srcId="{26F9ED00-3E73-42E7-A3A2-3FC8E8702785}" destId="{658A9B0E-CF34-457F-A40F-8E4F4C1E33D6}" srcOrd="0" destOrd="0" presId="urn:microsoft.com/office/officeart/2005/8/layout/vProcess5"/>
    <dgm:cxn modelId="{5DD6CD0B-7855-42E9-B57A-FDF568279FA2}" type="presOf" srcId="{406B4E27-E6DC-49E4-8A4B-FAD01686E46A}" destId="{31E3092B-A286-41F3-8D22-D8B7CDAED0BC}" srcOrd="0" destOrd="0" presId="urn:microsoft.com/office/officeart/2005/8/layout/vProcess5"/>
    <dgm:cxn modelId="{AC4F4289-0921-4F4F-8EE5-2A65EDFDD6BB}" type="presOf" srcId="{C68457C0-874B-4FE5-9DDD-2AF4AF647582}" destId="{98C4A75A-24FE-4C71-851C-70FD24F62CB0}" srcOrd="0" destOrd="0" presId="urn:microsoft.com/office/officeart/2005/8/layout/vProcess5"/>
    <dgm:cxn modelId="{E52A413A-3850-40D3-A658-49FAE11D070A}" type="presOf" srcId="{8D9505D8-0970-4E9C-A0BD-DEC923E221A0}" destId="{C1E4EC03-1575-4032-905A-932AE4556522}" srcOrd="0" destOrd="0" presId="urn:microsoft.com/office/officeart/2005/8/layout/vProcess5"/>
    <dgm:cxn modelId="{D40C3393-6BD1-4D20-8276-1074E07CF9F8}" type="presOf" srcId="{72D65B71-98CC-476F-8C8D-52277A7F7169}" destId="{CA63941D-EE5E-4C26-B12B-CD78826A7434}" srcOrd="1" destOrd="0" presId="urn:microsoft.com/office/officeart/2005/8/layout/vProcess5"/>
    <dgm:cxn modelId="{928420B4-7D5E-4941-9CB9-10FCF8FF0D42}" type="presOf" srcId="{C7AA0D7E-E513-42C3-BD10-4DFCAA487C7D}" destId="{6F93BB58-7412-419F-B466-84B6BAC308C4}" srcOrd="0" destOrd="0" presId="urn:microsoft.com/office/officeart/2005/8/layout/vProcess5"/>
    <dgm:cxn modelId="{4E664EFB-67E2-4177-B604-712B13ABD0D8}" srcId="{12272B65-792A-4916-B373-502222AEDF5D}" destId="{26F9ED00-3E73-42E7-A3A2-3FC8E8702785}" srcOrd="1" destOrd="0" parTransId="{679AD3F7-D78F-4B1E-AE16-7C0E0E64BB3B}" sibTransId="{92F4B193-ECFA-4AAD-A826-71AB9CC42CBB}"/>
    <dgm:cxn modelId="{7562D39A-65A0-4A13-AE92-16E028993A25}" srcId="{12272B65-792A-4916-B373-502222AEDF5D}" destId="{2397D107-0768-406C-A91B-B32B845C02A1}" srcOrd="2" destOrd="0" parTransId="{047638E4-31F9-44A6-A128-E8B7402F8B84}" sibTransId="{C68457C0-874B-4FE5-9DDD-2AF4AF647582}"/>
    <dgm:cxn modelId="{136AE3EB-B608-4893-B438-11D68800E5DB}" type="presOf" srcId="{26F9ED00-3E73-42E7-A3A2-3FC8E8702785}" destId="{D6D6A346-E448-4B21-BA84-06F8514EC6C4}" srcOrd="1" destOrd="0" presId="urn:microsoft.com/office/officeart/2005/8/layout/vProcess5"/>
    <dgm:cxn modelId="{BE98CA6A-B4B8-40BE-9A2B-179B16804309}" srcId="{12272B65-792A-4916-B373-502222AEDF5D}" destId="{72D65B71-98CC-476F-8C8D-52277A7F7169}" srcOrd="3" destOrd="0" parTransId="{858EFF74-BD5B-44B4-BE8D-1029CBD2EF4F}" sibTransId="{C7AA0D7E-E513-42C3-BD10-4DFCAA487C7D}"/>
    <dgm:cxn modelId="{8886CC3D-4A0E-4A72-B4A7-85031AD66F24}" type="presOf" srcId="{8F1D7600-91A4-4314-B840-7FB78F1EA858}" destId="{72535A10-D63D-4391-9F2E-9DB8821B05EA}" srcOrd="0" destOrd="0" presId="urn:microsoft.com/office/officeart/2005/8/layout/vProcess5"/>
    <dgm:cxn modelId="{13E318DD-B29F-49F7-A4EB-D8E4861991A2}" type="presOf" srcId="{8F1D7600-91A4-4314-B840-7FB78F1EA858}" destId="{DE2A446E-C0F4-4A61-8407-52198EE4324E}" srcOrd="1" destOrd="0" presId="urn:microsoft.com/office/officeart/2005/8/layout/vProcess5"/>
    <dgm:cxn modelId="{099FD80F-A882-49DE-A521-F49B330307BC}" type="presOf" srcId="{72D65B71-98CC-476F-8C8D-52277A7F7169}" destId="{854509D6-B372-467F-A4E4-58461E6514BD}" srcOrd="0" destOrd="0" presId="urn:microsoft.com/office/officeart/2005/8/layout/vProcess5"/>
    <dgm:cxn modelId="{AFEB3A8B-CA18-416E-9008-AE237FE83034}" type="presOf" srcId="{12272B65-792A-4916-B373-502222AEDF5D}" destId="{6F61BBEB-B944-48FF-963D-578A26CDAFE1}" srcOrd="0" destOrd="0" presId="urn:microsoft.com/office/officeart/2005/8/layout/vProcess5"/>
    <dgm:cxn modelId="{2E2DB86D-223E-49AA-A2D3-EBD334EF15BF}" type="presOf" srcId="{406B4E27-E6DC-49E4-8A4B-FAD01686E46A}" destId="{7441098E-702F-4E06-A03D-67D4897FF9B5}" srcOrd="1" destOrd="0" presId="urn:microsoft.com/office/officeart/2005/8/layout/vProcess5"/>
    <dgm:cxn modelId="{1F362AB2-2F8E-4A99-A54E-B2788CC4E284}" type="presParOf" srcId="{6F61BBEB-B944-48FF-963D-578A26CDAFE1}" destId="{7B3E9677-0EAA-4328-AE34-5F72F46D4553}" srcOrd="0" destOrd="0" presId="urn:microsoft.com/office/officeart/2005/8/layout/vProcess5"/>
    <dgm:cxn modelId="{12C6CDF9-42A2-4FCC-8A49-5F423DB1A49B}" type="presParOf" srcId="{6F61BBEB-B944-48FF-963D-578A26CDAFE1}" destId="{72535A10-D63D-4391-9F2E-9DB8821B05EA}" srcOrd="1" destOrd="0" presId="urn:microsoft.com/office/officeart/2005/8/layout/vProcess5"/>
    <dgm:cxn modelId="{7CE571AF-CC3E-458B-BB60-763CDA493B1F}" type="presParOf" srcId="{6F61BBEB-B944-48FF-963D-578A26CDAFE1}" destId="{658A9B0E-CF34-457F-A40F-8E4F4C1E33D6}" srcOrd="2" destOrd="0" presId="urn:microsoft.com/office/officeart/2005/8/layout/vProcess5"/>
    <dgm:cxn modelId="{0CFE2482-F74A-4E88-B31F-2035749579C9}" type="presParOf" srcId="{6F61BBEB-B944-48FF-963D-578A26CDAFE1}" destId="{EAF64E21-C84D-41CB-8048-893E4211EA77}" srcOrd="3" destOrd="0" presId="urn:microsoft.com/office/officeart/2005/8/layout/vProcess5"/>
    <dgm:cxn modelId="{0A4C8F51-99C7-4358-BB27-06FD8EE4952F}" type="presParOf" srcId="{6F61BBEB-B944-48FF-963D-578A26CDAFE1}" destId="{854509D6-B372-467F-A4E4-58461E6514BD}" srcOrd="4" destOrd="0" presId="urn:microsoft.com/office/officeart/2005/8/layout/vProcess5"/>
    <dgm:cxn modelId="{DB9A0E05-277A-4FCE-A311-9331B854EA78}" type="presParOf" srcId="{6F61BBEB-B944-48FF-963D-578A26CDAFE1}" destId="{31E3092B-A286-41F3-8D22-D8B7CDAED0BC}" srcOrd="5" destOrd="0" presId="urn:microsoft.com/office/officeart/2005/8/layout/vProcess5"/>
    <dgm:cxn modelId="{14B36A96-732F-4CAD-A2D5-CDD97EDD12C9}" type="presParOf" srcId="{6F61BBEB-B944-48FF-963D-578A26CDAFE1}" destId="{C1E4EC03-1575-4032-905A-932AE4556522}" srcOrd="6" destOrd="0" presId="urn:microsoft.com/office/officeart/2005/8/layout/vProcess5"/>
    <dgm:cxn modelId="{8E9EBC75-8A51-4224-8222-93D17B7D482D}" type="presParOf" srcId="{6F61BBEB-B944-48FF-963D-578A26CDAFE1}" destId="{28D8B34E-03C6-49DC-A81A-262C3898C33D}" srcOrd="7" destOrd="0" presId="urn:microsoft.com/office/officeart/2005/8/layout/vProcess5"/>
    <dgm:cxn modelId="{F2684A72-207A-4F2B-A3C2-334CCFE3A581}" type="presParOf" srcId="{6F61BBEB-B944-48FF-963D-578A26CDAFE1}" destId="{98C4A75A-24FE-4C71-851C-70FD24F62CB0}" srcOrd="8" destOrd="0" presId="urn:microsoft.com/office/officeart/2005/8/layout/vProcess5"/>
    <dgm:cxn modelId="{4F1DC3E6-DD1D-4414-808A-6D303769790D}" type="presParOf" srcId="{6F61BBEB-B944-48FF-963D-578A26CDAFE1}" destId="{6F93BB58-7412-419F-B466-84B6BAC308C4}" srcOrd="9" destOrd="0" presId="urn:microsoft.com/office/officeart/2005/8/layout/vProcess5"/>
    <dgm:cxn modelId="{A01FB834-2676-4C02-93D6-E2BC56D6AF23}" type="presParOf" srcId="{6F61BBEB-B944-48FF-963D-578A26CDAFE1}" destId="{DE2A446E-C0F4-4A61-8407-52198EE4324E}" srcOrd="10" destOrd="0" presId="urn:microsoft.com/office/officeart/2005/8/layout/vProcess5"/>
    <dgm:cxn modelId="{286D699C-82FE-4D53-9072-51F71EBBDB52}" type="presParOf" srcId="{6F61BBEB-B944-48FF-963D-578A26CDAFE1}" destId="{D6D6A346-E448-4B21-BA84-06F8514EC6C4}" srcOrd="11" destOrd="0" presId="urn:microsoft.com/office/officeart/2005/8/layout/vProcess5"/>
    <dgm:cxn modelId="{0D9893C2-C824-4D42-8D9D-D577B15B2812}" type="presParOf" srcId="{6F61BBEB-B944-48FF-963D-578A26CDAFE1}" destId="{CDC4578B-D1F9-4771-88D1-DC3BB6FD1C9F}" srcOrd="12" destOrd="0" presId="urn:microsoft.com/office/officeart/2005/8/layout/vProcess5"/>
    <dgm:cxn modelId="{85607FD6-C863-4001-B31C-5B371197B1A7}" type="presParOf" srcId="{6F61BBEB-B944-48FF-963D-578A26CDAFE1}" destId="{CA63941D-EE5E-4C26-B12B-CD78826A7434}" srcOrd="13" destOrd="0" presId="urn:microsoft.com/office/officeart/2005/8/layout/vProcess5"/>
    <dgm:cxn modelId="{19039786-7F29-4E53-B2F1-1AB02E47A2A3}" type="presParOf" srcId="{6F61BBEB-B944-48FF-963D-578A26CDAFE1}" destId="{7441098E-702F-4E06-A03D-67D4897FF9B5}"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BB6BF-A95F-4297-AF15-21289A13FBA2}">
      <dsp:nvSpPr>
        <dsp:cNvPr id="0" name=""/>
        <dsp:cNvSpPr/>
      </dsp:nvSpPr>
      <dsp:spPr>
        <a:xfrm>
          <a:off x="311980" y="2367"/>
          <a:ext cx="3543152" cy="1417261"/>
        </a:xfrm>
        <a:prstGeom prst="chevron">
          <a:avLst/>
        </a:prstGeom>
        <a:solidFill>
          <a:srgbClr val="00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0" bIns="26670" numCol="1" spcCol="1270" anchor="ctr" anchorCtr="0">
          <a:noAutofit/>
        </a:bodyPr>
        <a:lstStyle/>
        <a:p>
          <a:pPr lvl="0" algn="ctr" defTabSz="1866900">
            <a:lnSpc>
              <a:spcPct val="90000"/>
            </a:lnSpc>
            <a:spcBef>
              <a:spcPct val="0"/>
            </a:spcBef>
            <a:spcAft>
              <a:spcPct val="35000"/>
            </a:spcAft>
          </a:pPr>
          <a:r>
            <a:rPr lang="en-US" sz="4200" kern="1200" dirty="0"/>
            <a:t>General Overview</a:t>
          </a:r>
        </a:p>
      </dsp:txBody>
      <dsp:txXfrm>
        <a:off x="1020611" y="2367"/>
        <a:ext cx="2125891" cy="1417261"/>
      </dsp:txXfrm>
    </dsp:sp>
    <dsp:sp modelId="{36B7B862-A254-40D4-A42B-BC55C871D976}">
      <dsp:nvSpPr>
        <dsp:cNvPr id="0" name=""/>
        <dsp:cNvSpPr/>
      </dsp:nvSpPr>
      <dsp:spPr>
        <a:xfrm>
          <a:off x="3394522" y="1226"/>
          <a:ext cx="2991575" cy="1419544"/>
        </a:xfrm>
        <a:prstGeom prst="chevron">
          <a:avLst/>
        </a:prstGeom>
        <a:solidFill>
          <a:schemeClr val="bg1">
            <a:lumMod val="8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lvl="0" algn="ctr" defTabSz="1422400">
            <a:lnSpc>
              <a:spcPct val="90000"/>
            </a:lnSpc>
            <a:spcBef>
              <a:spcPct val="0"/>
            </a:spcBef>
            <a:spcAft>
              <a:spcPct val="35000"/>
            </a:spcAft>
          </a:pPr>
          <a:r>
            <a:rPr lang="en-US" sz="3200" kern="1200" dirty="0"/>
            <a:t>CFSR</a:t>
          </a:r>
        </a:p>
      </dsp:txBody>
      <dsp:txXfrm>
        <a:off x="4104294" y="1226"/>
        <a:ext cx="1572031" cy="1419544"/>
      </dsp:txXfrm>
    </dsp:sp>
    <dsp:sp modelId="{8A17AF29-935F-4530-A9DA-767FF552A248}">
      <dsp:nvSpPr>
        <dsp:cNvPr id="0" name=""/>
        <dsp:cNvSpPr/>
      </dsp:nvSpPr>
      <dsp:spPr>
        <a:xfrm>
          <a:off x="311980" y="1647042"/>
          <a:ext cx="3543152" cy="1417261"/>
        </a:xfrm>
        <a:prstGeom prst="chevron">
          <a:avLst/>
        </a:prstGeom>
        <a:solidFill>
          <a:srgbClr val="00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0" bIns="26670" numCol="1" spcCol="1270" anchor="ctr" anchorCtr="0">
          <a:noAutofit/>
        </a:bodyPr>
        <a:lstStyle/>
        <a:p>
          <a:pPr lvl="0" algn="ctr" defTabSz="1866900">
            <a:lnSpc>
              <a:spcPct val="90000"/>
            </a:lnSpc>
            <a:spcBef>
              <a:spcPct val="0"/>
            </a:spcBef>
            <a:spcAft>
              <a:spcPct val="35000"/>
            </a:spcAft>
          </a:pPr>
          <a:r>
            <a:rPr lang="en-US" sz="4200" kern="1200" dirty="0"/>
            <a:t>CFSR Findings</a:t>
          </a:r>
        </a:p>
      </dsp:txBody>
      <dsp:txXfrm>
        <a:off x="1020611" y="1647042"/>
        <a:ext cx="2125891" cy="1417261"/>
      </dsp:txXfrm>
    </dsp:sp>
    <dsp:sp modelId="{8970161B-4215-4691-B738-376027143AD3}">
      <dsp:nvSpPr>
        <dsp:cNvPr id="0" name=""/>
        <dsp:cNvSpPr/>
      </dsp:nvSpPr>
      <dsp:spPr>
        <a:xfrm>
          <a:off x="3394522" y="1642384"/>
          <a:ext cx="2927906" cy="1426578"/>
        </a:xfrm>
        <a:prstGeom prst="chevron">
          <a:avLst/>
        </a:prstGeom>
        <a:solidFill>
          <a:schemeClr val="bg1">
            <a:lumMod val="8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lvl="0" algn="ctr" defTabSz="1422400">
            <a:lnSpc>
              <a:spcPct val="90000"/>
            </a:lnSpc>
            <a:spcBef>
              <a:spcPct val="0"/>
            </a:spcBef>
            <a:spcAft>
              <a:spcPct val="35000"/>
            </a:spcAft>
          </a:pPr>
          <a:r>
            <a:rPr lang="en-US" sz="3200" kern="1200" dirty="0"/>
            <a:t>Case Review Findings</a:t>
          </a:r>
        </a:p>
      </dsp:txBody>
      <dsp:txXfrm>
        <a:off x="4107811" y="1642384"/>
        <a:ext cx="1501328" cy="1426578"/>
      </dsp:txXfrm>
    </dsp:sp>
    <dsp:sp modelId="{B8F972D5-744D-4760-8AB2-CD2104C72DDB}">
      <dsp:nvSpPr>
        <dsp:cNvPr id="0" name=""/>
        <dsp:cNvSpPr/>
      </dsp:nvSpPr>
      <dsp:spPr>
        <a:xfrm>
          <a:off x="5910715" y="1619187"/>
          <a:ext cx="3609793" cy="1472972"/>
        </a:xfrm>
        <a:prstGeom prst="chevron">
          <a:avLst/>
        </a:prstGeom>
        <a:solidFill>
          <a:schemeClr val="bg1">
            <a:lumMod val="8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lvl="0" algn="ctr" defTabSz="1422400">
            <a:lnSpc>
              <a:spcPct val="90000"/>
            </a:lnSpc>
            <a:spcBef>
              <a:spcPct val="0"/>
            </a:spcBef>
            <a:spcAft>
              <a:spcPct val="35000"/>
            </a:spcAft>
          </a:pPr>
          <a:r>
            <a:rPr lang="en-US" sz="3200" kern="1200" dirty="0"/>
            <a:t>Systemic Factors</a:t>
          </a:r>
        </a:p>
      </dsp:txBody>
      <dsp:txXfrm>
        <a:off x="6647201" y="1619187"/>
        <a:ext cx="2136821" cy="1472972"/>
      </dsp:txXfrm>
    </dsp:sp>
    <dsp:sp modelId="{F770BD23-4CD1-4A25-900A-E395101C8271}">
      <dsp:nvSpPr>
        <dsp:cNvPr id="0" name=""/>
        <dsp:cNvSpPr/>
      </dsp:nvSpPr>
      <dsp:spPr>
        <a:xfrm>
          <a:off x="311980" y="3293005"/>
          <a:ext cx="3543152" cy="1417261"/>
        </a:xfrm>
        <a:prstGeom prst="chevron">
          <a:avLst/>
        </a:prstGeom>
        <a:solidFill>
          <a:srgbClr val="00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0" bIns="26670" numCol="1" spcCol="1270" anchor="ctr" anchorCtr="0">
          <a:noAutofit/>
        </a:bodyPr>
        <a:lstStyle/>
        <a:p>
          <a:pPr lvl="0" algn="ctr" defTabSz="1866900">
            <a:lnSpc>
              <a:spcPct val="90000"/>
            </a:lnSpc>
            <a:spcBef>
              <a:spcPct val="0"/>
            </a:spcBef>
            <a:spcAft>
              <a:spcPct val="35000"/>
            </a:spcAft>
          </a:pPr>
          <a:r>
            <a:rPr lang="en-US" sz="4200" kern="1200" dirty="0"/>
            <a:t>Next Steps</a:t>
          </a:r>
        </a:p>
      </dsp:txBody>
      <dsp:txXfrm>
        <a:off x="1020611" y="3293005"/>
        <a:ext cx="2125891" cy="1417261"/>
      </dsp:txXfrm>
    </dsp:sp>
    <dsp:sp modelId="{48C225DC-FBC6-4850-89B7-BAC1981E5567}">
      <dsp:nvSpPr>
        <dsp:cNvPr id="0" name=""/>
        <dsp:cNvSpPr/>
      </dsp:nvSpPr>
      <dsp:spPr>
        <a:xfrm>
          <a:off x="3394522" y="3290576"/>
          <a:ext cx="2900998" cy="1422120"/>
        </a:xfrm>
        <a:prstGeom prst="chevron">
          <a:avLst/>
        </a:prstGeom>
        <a:solidFill>
          <a:schemeClr val="bg1">
            <a:lumMod val="8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ts val="0"/>
            </a:spcAft>
          </a:pPr>
          <a:r>
            <a:rPr lang="en-US" sz="2400" kern="1200" dirty="0"/>
            <a:t> </a:t>
          </a:r>
        </a:p>
        <a:p>
          <a:pPr lvl="0" algn="ctr" defTabSz="1066800">
            <a:lnSpc>
              <a:spcPct val="90000"/>
            </a:lnSpc>
            <a:spcBef>
              <a:spcPct val="0"/>
            </a:spcBef>
            <a:spcAft>
              <a:spcPts val="0"/>
            </a:spcAft>
          </a:pPr>
          <a:r>
            <a:rPr lang="en-US" sz="3200" kern="1200" dirty="0"/>
            <a:t>Themes</a:t>
          </a:r>
          <a:r>
            <a:rPr lang="en-US" sz="2800" kern="1200" dirty="0"/>
            <a:t>	</a:t>
          </a:r>
          <a:endParaRPr lang="en-US" sz="2400" kern="1200" dirty="0"/>
        </a:p>
        <a:p>
          <a:pPr lvl="0" algn="ctr" defTabSz="1066800">
            <a:lnSpc>
              <a:spcPct val="90000"/>
            </a:lnSpc>
            <a:spcBef>
              <a:spcPct val="0"/>
            </a:spcBef>
            <a:spcAft>
              <a:spcPct val="35000"/>
            </a:spcAft>
          </a:pPr>
          <a:endParaRPr lang="en-US" sz="2400" kern="1200" dirty="0"/>
        </a:p>
      </dsp:txBody>
      <dsp:txXfrm>
        <a:off x="4105582" y="3290576"/>
        <a:ext cx="1478878" cy="1422120"/>
      </dsp:txXfrm>
    </dsp:sp>
    <dsp:sp modelId="{2551F25C-3E8D-4DEB-88CA-3D42C7FD2CC6}">
      <dsp:nvSpPr>
        <dsp:cNvPr id="0" name=""/>
        <dsp:cNvSpPr/>
      </dsp:nvSpPr>
      <dsp:spPr>
        <a:xfrm>
          <a:off x="5883806" y="3291840"/>
          <a:ext cx="3507629" cy="1419591"/>
        </a:xfrm>
        <a:prstGeom prst="chevron">
          <a:avLst/>
        </a:prstGeom>
        <a:solidFill>
          <a:schemeClr val="bg1">
            <a:lumMod val="8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a:t>PIP Development</a:t>
          </a:r>
        </a:p>
        <a:p>
          <a:pPr lvl="0" algn="ctr" defTabSz="1244600">
            <a:lnSpc>
              <a:spcPct val="90000"/>
            </a:lnSpc>
            <a:spcBef>
              <a:spcPct val="0"/>
            </a:spcBef>
            <a:spcAft>
              <a:spcPct val="35000"/>
            </a:spcAft>
          </a:pPr>
          <a:endParaRPr lang="en-US" sz="2200" kern="1200" dirty="0"/>
        </a:p>
      </dsp:txBody>
      <dsp:txXfrm>
        <a:off x="6593602" y="3291840"/>
        <a:ext cx="2088038" cy="14195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45EE7-A091-4183-B1E6-65E7B6B63D74}">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1FB2C39-96FA-4021-9942-B5811CF906E6}">
      <dsp:nvSpPr>
        <dsp:cNvPr id="0" name=""/>
        <dsp:cNvSpPr/>
      </dsp:nvSpPr>
      <dsp:spPr>
        <a:xfrm>
          <a:off x="604289" y="435133"/>
          <a:ext cx="9851585" cy="870267"/>
        </a:xfrm>
        <a:prstGeom prst="rect">
          <a:avLst/>
        </a:prstGeom>
        <a:solidFill>
          <a:srgbClr val="00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114300" rIns="114300" bIns="114300" numCol="1" spcCol="1270" anchor="ctr" anchorCtr="0">
          <a:noAutofit/>
        </a:bodyPr>
        <a:lstStyle/>
        <a:p>
          <a:pPr lvl="0" algn="l" defTabSz="2000250">
            <a:lnSpc>
              <a:spcPct val="90000"/>
            </a:lnSpc>
            <a:spcBef>
              <a:spcPct val="0"/>
            </a:spcBef>
            <a:spcAft>
              <a:spcPct val="35000"/>
            </a:spcAft>
          </a:pPr>
          <a:r>
            <a:rPr lang="en-US" sz="4500" kern="1200" dirty="0"/>
            <a:t>Cross-Cutting Priorities </a:t>
          </a:r>
        </a:p>
      </dsp:txBody>
      <dsp:txXfrm>
        <a:off x="604289" y="435133"/>
        <a:ext cx="9851585" cy="870267"/>
      </dsp:txXfrm>
    </dsp:sp>
    <dsp:sp modelId="{01808B74-957A-40AB-BEFC-C9648B157F5D}">
      <dsp:nvSpPr>
        <dsp:cNvPr id="0" name=""/>
        <dsp:cNvSpPr/>
      </dsp:nvSpPr>
      <dsp:spPr>
        <a:xfrm>
          <a:off x="60372" y="326350"/>
          <a:ext cx="1087834" cy="1087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F9BDF5-FF73-43A4-A0D9-8B6059FAC485}">
      <dsp:nvSpPr>
        <dsp:cNvPr id="0" name=""/>
        <dsp:cNvSpPr/>
      </dsp:nvSpPr>
      <dsp:spPr>
        <a:xfrm>
          <a:off x="920631" y="1740535"/>
          <a:ext cx="9535243" cy="870267"/>
        </a:xfrm>
        <a:prstGeom prst="rect">
          <a:avLst/>
        </a:prstGeom>
        <a:solidFill>
          <a:srgbClr val="00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114300" rIns="114300" bIns="114300" numCol="1" spcCol="1270" anchor="ctr" anchorCtr="0">
          <a:noAutofit/>
        </a:bodyPr>
        <a:lstStyle/>
        <a:p>
          <a:pPr lvl="0" algn="l" defTabSz="2000250">
            <a:lnSpc>
              <a:spcPct val="90000"/>
            </a:lnSpc>
            <a:spcBef>
              <a:spcPct val="0"/>
            </a:spcBef>
            <a:spcAft>
              <a:spcPct val="35000"/>
            </a:spcAft>
          </a:pPr>
          <a:r>
            <a:rPr lang="en-US" sz="4500" kern="1200" dirty="0"/>
            <a:t>Stages of PIP Development</a:t>
          </a:r>
        </a:p>
      </dsp:txBody>
      <dsp:txXfrm>
        <a:off x="920631" y="1740535"/>
        <a:ext cx="9535243" cy="870267"/>
      </dsp:txXfrm>
    </dsp:sp>
    <dsp:sp modelId="{5B7AC8E9-072F-4E34-AF69-DB3A957115E8}">
      <dsp:nvSpPr>
        <dsp:cNvPr id="0" name=""/>
        <dsp:cNvSpPr/>
      </dsp:nvSpPr>
      <dsp:spPr>
        <a:xfrm>
          <a:off x="376714" y="1631751"/>
          <a:ext cx="1087834" cy="1087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145D36-7125-44D7-B806-3DA0B88C10E7}">
      <dsp:nvSpPr>
        <dsp:cNvPr id="0" name=""/>
        <dsp:cNvSpPr/>
      </dsp:nvSpPr>
      <dsp:spPr>
        <a:xfrm>
          <a:off x="604289" y="3045936"/>
          <a:ext cx="9851585" cy="870267"/>
        </a:xfrm>
        <a:prstGeom prst="rect">
          <a:avLst/>
        </a:prstGeom>
        <a:solidFill>
          <a:srgbClr val="00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114300" rIns="114300" bIns="114300" numCol="1" spcCol="1270" anchor="ctr" anchorCtr="0">
          <a:noAutofit/>
        </a:bodyPr>
        <a:lstStyle/>
        <a:p>
          <a:pPr lvl="0" algn="l" defTabSz="2000250">
            <a:lnSpc>
              <a:spcPct val="90000"/>
            </a:lnSpc>
            <a:spcBef>
              <a:spcPct val="0"/>
            </a:spcBef>
            <a:spcAft>
              <a:spcPct val="35000"/>
            </a:spcAft>
          </a:pPr>
          <a:r>
            <a:rPr lang="en-US" sz="4500" kern="1200" dirty="0"/>
            <a:t>Next Steps</a:t>
          </a:r>
        </a:p>
      </dsp:txBody>
      <dsp:txXfrm>
        <a:off x="604289" y="3045936"/>
        <a:ext cx="9851585" cy="870267"/>
      </dsp:txXfrm>
    </dsp:sp>
    <dsp:sp modelId="{6C916DEB-6A03-4791-AFFD-48AA6146A28F}">
      <dsp:nvSpPr>
        <dsp:cNvPr id="0" name=""/>
        <dsp:cNvSpPr/>
      </dsp:nvSpPr>
      <dsp:spPr>
        <a:xfrm>
          <a:off x="60372" y="2937153"/>
          <a:ext cx="1087834" cy="1087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35A10-D63D-4391-9F2E-9DB8821B05EA}">
      <dsp:nvSpPr>
        <dsp:cNvPr id="0" name=""/>
        <dsp:cNvSpPr/>
      </dsp:nvSpPr>
      <dsp:spPr>
        <a:xfrm>
          <a:off x="0" y="0"/>
          <a:ext cx="6571488" cy="869537"/>
        </a:xfrm>
        <a:prstGeom prst="roundRect">
          <a:avLst>
            <a:gd name="adj" fmla="val 10000"/>
          </a:avLst>
        </a:prstGeom>
        <a:solidFill>
          <a:srgbClr val="00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dirty="0">
              <a:solidFill>
                <a:schemeClr val="bg1"/>
              </a:solidFill>
            </a:rPr>
            <a:t>Analyze data </a:t>
          </a:r>
        </a:p>
      </dsp:txBody>
      <dsp:txXfrm>
        <a:off x="25468" y="25468"/>
        <a:ext cx="5531453" cy="818601"/>
      </dsp:txXfrm>
    </dsp:sp>
    <dsp:sp modelId="{658A9B0E-CF34-457F-A40F-8E4F4C1E33D6}">
      <dsp:nvSpPr>
        <dsp:cNvPr id="0" name=""/>
        <dsp:cNvSpPr/>
      </dsp:nvSpPr>
      <dsp:spPr>
        <a:xfrm>
          <a:off x="490728" y="990306"/>
          <a:ext cx="6571488" cy="869537"/>
        </a:xfrm>
        <a:prstGeom prst="roundRect">
          <a:avLst>
            <a:gd name="adj" fmla="val 10000"/>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dirty="0">
              <a:solidFill>
                <a:schemeClr val="bg1"/>
              </a:solidFill>
            </a:rPr>
            <a:t>Explore possible interventions</a:t>
          </a:r>
        </a:p>
      </dsp:txBody>
      <dsp:txXfrm>
        <a:off x="516196" y="1015774"/>
        <a:ext cx="5464624" cy="818601"/>
      </dsp:txXfrm>
    </dsp:sp>
    <dsp:sp modelId="{EAF64E21-C84D-41CB-8048-893E4211EA77}">
      <dsp:nvSpPr>
        <dsp:cNvPr id="0" name=""/>
        <dsp:cNvSpPr/>
      </dsp:nvSpPr>
      <dsp:spPr>
        <a:xfrm>
          <a:off x="981455" y="1980612"/>
          <a:ext cx="6571488" cy="869537"/>
        </a:xfrm>
        <a:prstGeom prst="roundRect">
          <a:avLst>
            <a:gd name="adj" fmla="val 10000"/>
          </a:avLst>
        </a:prstGeom>
        <a:solidFill>
          <a:schemeClr val="bg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dirty="0">
              <a:solidFill>
                <a:schemeClr val="bg1"/>
              </a:solidFill>
            </a:rPr>
            <a:t>Finalize interventions</a:t>
          </a:r>
        </a:p>
      </dsp:txBody>
      <dsp:txXfrm>
        <a:off x="1006923" y="2006080"/>
        <a:ext cx="5464624" cy="818601"/>
      </dsp:txXfrm>
    </dsp:sp>
    <dsp:sp modelId="{854509D6-B372-467F-A4E4-58461E6514BD}">
      <dsp:nvSpPr>
        <dsp:cNvPr id="0" name=""/>
        <dsp:cNvSpPr/>
      </dsp:nvSpPr>
      <dsp:spPr>
        <a:xfrm>
          <a:off x="1472184" y="2970919"/>
          <a:ext cx="6571488" cy="869537"/>
        </a:xfrm>
        <a:prstGeom prst="roundRect">
          <a:avLst>
            <a:gd name="adj" fmla="val 10000"/>
          </a:avLst>
        </a:prstGeom>
        <a:solidFill>
          <a:schemeClr val="accent1">
            <a:shade val="50000"/>
            <a:hueOff val="321995"/>
            <a:satOff val="-7842"/>
            <a:lumOff val="343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dirty="0">
              <a:solidFill>
                <a:schemeClr val="bg1"/>
              </a:solidFill>
            </a:rPr>
            <a:t>Develop implementation plan</a:t>
          </a:r>
        </a:p>
      </dsp:txBody>
      <dsp:txXfrm>
        <a:off x="1497652" y="2996387"/>
        <a:ext cx="5464624" cy="818601"/>
      </dsp:txXfrm>
    </dsp:sp>
    <dsp:sp modelId="{31E3092B-A286-41F3-8D22-D8B7CDAED0BC}">
      <dsp:nvSpPr>
        <dsp:cNvPr id="0" name=""/>
        <dsp:cNvSpPr/>
      </dsp:nvSpPr>
      <dsp:spPr>
        <a:xfrm>
          <a:off x="1962911" y="3961225"/>
          <a:ext cx="6571488" cy="869537"/>
        </a:xfrm>
        <a:prstGeom prst="roundRect">
          <a:avLst>
            <a:gd name="adj" fmla="val 10000"/>
          </a:avLst>
        </a:prstGeom>
        <a:solidFill>
          <a:schemeClr val="accent1">
            <a:shade val="50000"/>
            <a:hueOff val="160997"/>
            <a:satOff val="-3921"/>
            <a:lumOff val="171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dirty="0">
              <a:solidFill>
                <a:schemeClr val="bg1"/>
              </a:solidFill>
            </a:rPr>
            <a:t>Define reporting structure and PIP measurement plan</a:t>
          </a:r>
        </a:p>
      </dsp:txBody>
      <dsp:txXfrm>
        <a:off x="1988379" y="3986693"/>
        <a:ext cx="5464624" cy="818601"/>
      </dsp:txXfrm>
    </dsp:sp>
    <dsp:sp modelId="{C1E4EC03-1575-4032-905A-932AE4556522}">
      <dsp:nvSpPr>
        <dsp:cNvPr id="0" name=""/>
        <dsp:cNvSpPr/>
      </dsp:nvSpPr>
      <dsp:spPr>
        <a:xfrm>
          <a:off x="6006288" y="635245"/>
          <a:ext cx="565199" cy="565199"/>
        </a:xfrm>
        <a:prstGeom prst="downArrow">
          <a:avLst>
            <a:gd name="adj1" fmla="val 55000"/>
            <a:gd name="adj2" fmla="val 45000"/>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dsp:txBody>
      <dsp:txXfrm>
        <a:off x="6133458" y="635245"/>
        <a:ext cx="310859" cy="425312"/>
      </dsp:txXfrm>
    </dsp:sp>
    <dsp:sp modelId="{28D8B34E-03C6-49DC-A81A-262C3898C33D}">
      <dsp:nvSpPr>
        <dsp:cNvPr id="0" name=""/>
        <dsp:cNvSpPr/>
      </dsp:nvSpPr>
      <dsp:spPr>
        <a:xfrm>
          <a:off x="6497016" y="1625551"/>
          <a:ext cx="565199" cy="565199"/>
        </a:xfrm>
        <a:prstGeom prst="downArrow">
          <a:avLst>
            <a:gd name="adj1" fmla="val 55000"/>
            <a:gd name="adj2" fmla="val 45000"/>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dsp:txBody>
      <dsp:txXfrm>
        <a:off x="6624186" y="1625551"/>
        <a:ext cx="310859" cy="425312"/>
      </dsp:txXfrm>
    </dsp:sp>
    <dsp:sp modelId="{98C4A75A-24FE-4C71-851C-70FD24F62CB0}">
      <dsp:nvSpPr>
        <dsp:cNvPr id="0" name=""/>
        <dsp:cNvSpPr/>
      </dsp:nvSpPr>
      <dsp:spPr>
        <a:xfrm>
          <a:off x="6987744" y="2601365"/>
          <a:ext cx="565199" cy="565199"/>
        </a:xfrm>
        <a:prstGeom prst="downArrow">
          <a:avLst>
            <a:gd name="adj1" fmla="val 55000"/>
            <a:gd name="adj2" fmla="val 45000"/>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dsp:txBody>
      <dsp:txXfrm>
        <a:off x="7114914" y="2601365"/>
        <a:ext cx="310859" cy="425312"/>
      </dsp:txXfrm>
    </dsp:sp>
    <dsp:sp modelId="{6F93BB58-7412-419F-B466-84B6BAC308C4}">
      <dsp:nvSpPr>
        <dsp:cNvPr id="0" name=""/>
        <dsp:cNvSpPr/>
      </dsp:nvSpPr>
      <dsp:spPr>
        <a:xfrm>
          <a:off x="7478472" y="3601333"/>
          <a:ext cx="565199" cy="565199"/>
        </a:xfrm>
        <a:prstGeom prst="downArrow">
          <a:avLst>
            <a:gd name="adj1" fmla="val 55000"/>
            <a:gd name="adj2" fmla="val 45000"/>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dsp:txBody>
      <dsp:txXfrm>
        <a:off x="7605642" y="3601333"/>
        <a:ext cx="310859" cy="42531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0.70652</cdr:x>
      <cdr:y>0.09267</cdr:y>
    </cdr:from>
    <cdr:to>
      <cdr:x>0.79348</cdr:x>
      <cdr:y>0.33345</cdr:y>
    </cdr:to>
    <cdr:sp macro="" textlink="">
      <cdr:nvSpPr>
        <cdr:cNvPr id="2" name="TextBox 1"/>
        <cdr:cNvSpPr txBox="1"/>
      </cdr:nvSpPr>
      <cdr:spPr>
        <a:xfrm xmlns:a="http://schemas.openxmlformats.org/drawingml/2006/main">
          <a:off x="7429500" y="403225"/>
          <a:ext cx="914400" cy="10477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b="1" dirty="0"/>
            <a:t>98%</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929940E-B07B-4AB3-A55A-9BEDDF791A0B}" type="datetimeFigureOut">
              <a:rPr lang="en-US" smtClean="0"/>
              <a:t>4/11/2019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5124C7E-5CE8-4E94-9D44-501EC3A75B66}" type="slidenum">
              <a:rPr lang="en-US" smtClean="0"/>
              <a:t>‹#›</a:t>
            </a:fld>
            <a:endParaRPr lang="en-US" dirty="0"/>
          </a:p>
        </p:txBody>
      </p:sp>
    </p:spTree>
    <p:extLst>
      <p:ext uri="{BB962C8B-B14F-4D97-AF65-F5344CB8AC3E}">
        <p14:creationId xmlns:p14="http://schemas.microsoft.com/office/powerpoint/2010/main" val="378704210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0068039-BC58-47A2-B453-9B54CA122053}" type="datetimeFigureOut">
              <a:rPr lang="en-US" smtClean="0"/>
              <a:t>4/11/2019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2066B63-ED1B-48ED-8814-E77445FF96E9}" type="slidenum">
              <a:rPr lang="en-US" smtClean="0"/>
              <a:t>‹#›</a:t>
            </a:fld>
            <a:endParaRPr lang="en-US" dirty="0"/>
          </a:p>
        </p:txBody>
      </p:sp>
    </p:spTree>
    <p:extLst>
      <p:ext uri="{BB962C8B-B14F-4D97-AF65-F5344CB8AC3E}">
        <p14:creationId xmlns:p14="http://schemas.microsoft.com/office/powerpoint/2010/main" val="93890180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89972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11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78876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12</a:t>
            </a:fld>
            <a:endParaRPr lang="en-US" dirty="0"/>
          </a:p>
        </p:txBody>
      </p:sp>
    </p:spTree>
    <p:extLst>
      <p:ext uri="{BB962C8B-B14F-4D97-AF65-F5344CB8AC3E}">
        <p14:creationId xmlns:p14="http://schemas.microsoft.com/office/powerpoint/2010/main" val="552427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13</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578585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15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99730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17</a:t>
            </a:fld>
            <a:endParaRPr lang="en-US" dirty="0"/>
          </a:p>
        </p:txBody>
      </p:sp>
    </p:spTree>
    <p:extLst>
      <p:ext uri="{BB962C8B-B14F-4D97-AF65-F5344CB8AC3E}">
        <p14:creationId xmlns:p14="http://schemas.microsoft.com/office/powerpoint/2010/main" val="14197082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18</a:t>
            </a:fld>
            <a:endParaRPr lang="en-US" dirty="0"/>
          </a:p>
        </p:txBody>
      </p:sp>
    </p:spTree>
    <p:extLst>
      <p:ext uri="{BB962C8B-B14F-4D97-AF65-F5344CB8AC3E}">
        <p14:creationId xmlns:p14="http://schemas.microsoft.com/office/powerpoint/2010/main" val="1191963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19</a:t>
            </a:fld>
            <a:endParaRPr lang="en-US" dirty="0"/>
          </a:p>
        </p:txBody>
      </p:sp>
    </p:spTree>
    <p:extLst>
      <p:ext uri="{BB962C8B-B14F-4D97-AF65-F5344CB8AC3E}">
        <p14:creationId xmlns:p14="http://schemas.microsoft.com/office/powerpoint/2010/main" val="1998782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3785987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23</a:t>
            </a:fld>
            <a:endParaRPr lang="en-US" dirty="0"/>
          </a:p>
        </p:txBody>
      </p:sp>
    </p:spTree>
    <p:extLst>
      <p:ext uri="{BB962C8B-B14F-4D97-AF65-F5344CB8AC3E}">
        <p14:creationId xmlns:p14="http://schemas.microsoft.com/office/powerpoint/2010/main" val="40103881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24</a:t>
            </a:fld>
            <a:endParaRPr lang="en-US" dirty="0"/>
          </a:p>
        </p:txBody>
      </p:sp>
    </p:spTree>
    <p:extLst>
      <p:ext uri="{BB962C8B-B14F-4D97-AF65-F5344CB8AC3E}">
        <p14:creationId xmlns:p14="http://schemas.microsoft.com/office/powerpoint/2010/main" val="1051616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342229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a:p>
            <a:pPr defTabSz="931774">
              <a:defRPr/>
            </a:pPr>
            <a:endParaRPr lang="en-US" dirty="0"/>
          </a:p>
          <a:p>
            <a:pPr defTabSz="931774">
              <a:defRPr/>
            </a:pPr>
            <a:endParaRPr lang="en-US" dirty="0"/>
          </a:p>
          <a:p>
            <a:pPr defTabSz="931774">
              <a:defRPr/>
            </a:pPr>
            <a:endParaRPr lang="en-US" dirty="0"/>
          </a:p>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26</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089460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27</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72955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28</a:t>
            </a:fld>
            <a:endParaRPr lang="en-US" dirty="0"/>
          </a:p>
        </p:txBody>
      </p:sp>
    </p:spTree>
    <p:extLst>
      <p:ext uri="{BB962C8B-B14F-4D97-AF65-F5344CB8AC3E}">
        <p14:creationId xmlns:p14="http://schemas.microsoft.com/office/powerpoint/2010/main" val="28618653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a:p>
            <a:pPr defTabSz="931774">
              <a:defRPr/>
            </a:pPr>
            <a:endParaRPr lang="en-US" dirty="0"/>
          </a:p>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29</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744081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30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6450260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31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150277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32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2597503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33</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62598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34</a:t>
            </a:fld>
            <a:endParaRPr lang="en-US" dirty="0"/>
          </a:p>
        </p:txBody>
      </p:sp>
    </p:spTree>
    <p:extLst>
      <p:ext uri="{BB962C8B-B14F-4D97-AF65-F5344CB8AC3E}">
        <p14:creationId xmlns:p14="http://schemas.microsoft.com/office/powerpoint/2010/main" val="2516147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35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047201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3</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736317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36</a:t>
            </a:fld>
            <a:endParaRPr lang="en-US" dirty="0"/>
          </a:p>
        </p:txBody>
      </p:sp>
    </p:spTree>
    <p:extLst>
      <p:ext uri="{BB962C8B-B14F-4D97-AF65-F5344CB8AC3E}">
        <p14:creationId xmlns:p14="http://schemas.microsoft.com/office/powerpoint/2010/main" val="34191543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37</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060249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5D368422-C846-4035-BEFF-C8A61B37062A}" type="slidenum">
              <a:rPr lang="en-US" smtClean="0"/>
              <a:pPr>
                <a:defRPr/>
              </a:pPr>
              <a:t>38</a:t>
            </a:fld>
            <a:endParaRPr lang="en-US" dirty="0"/>
          </a:p>
        </p:txBody>
      </p:sp>
      <p:sp>
        <p:nvSpPr>
          <p:cNvPr id="2" name="Footer Placeholder 1"/>
          <p:cNvSpPr>
            <a:spLocks noGrp="1"/>
          </p:cNvSpPr>
          <p:nvPr>
            <p:ph type="ftr" sz="quarter" idx="10"/>
          </p:nvPr>
        </p:nvSpPr>
        <p:spPr/>
        <p:txBody>
          <a:bodyPr/>
          <a:lstStyle/>
          <a:p>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19346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39</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386457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40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548250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41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781896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42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642416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066B63-ED1B-48ED-8814-E77445FF96E9}" type="slidenum">
              <a:rPr lang="en-US" smtClean="0"/>
              <a:t>43</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9218196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44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7432155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46</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87795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9EE3D261-DFAA-4215-95EA-845680F0A157}" type="slidenum">
              <a:rPr lang="en-US" smtClean="0"/>
              <a:pPr>
                <a:defRPr/>
              </a:pPr>
              <a:t>4</a:t>
            </a:fld>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966625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47</a:t>
            </a:fld>
            <a:endParaRPr lang="en-US" dirty="0"/>
          </a:p>
        </p:txBody>
      </p:sp>
    </p:spTree>
    <p:extLst>
      <p:ext uri="{BB962C8B-B14F-4D97-AF65-F5344CB8AC3E}">
        <p14:creationId xmlns:p14="http://schemas.microsoft.com/office/powerpoint/2010/main" val="17071340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48</a:t>
            </a:fld>
            <a:endParaRPr lang="en-US" dirty="0"/>
          </a:p>
        </p:txBody>
      </p:sp>
    </p:spTree>
    <p:extLst>
      <p:ext uri="{BB962C8B-B14F-4D97-AF65-F5344CB8AC3E}">
        <p14:creationId xmlns:p14="http://schemas.microsoft.com/office/powerpoint/2010/main" val="12714969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49</a:t>
            </a:fld>
            <a:endParaRPr lang="en-US" dirty="0"/>
          </a:p>
        </p:txBody>
      </p:sp>
    </p:spTree>
    <p:extLst>
      <p:ext uri="{BB962C8B-B14F-4D97-AF65-F5344CB8AC3E}">
        <p14:creationId xmlns:p14="http://schemas.microsoft.com/office/powerpoint/2010/main" val="10899920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50</a:t>
            </a:fld>
            <a:endParaRPr lang="en-US" dirty="0"/>
          </a:p>
        </p:txBody>
      </p:sp>
    </p:spTree>
    <p:extLst>
      <p:ext uri="{BB962C8B-B14F-4D97-AF65-F5344CB8AC3E}">
        <p14:creationId xmlns:p14="http://schemas.microsoft.com/office/powerpoint/2010/main" val="1284145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there were only 2 OPPLA cases reviewed.</a:t>
            </a: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51</a:t>
            </a:fld>
            <a:endParaRPr lang="en-US" dirty="0"/>
          </a:p>
        </p:txBody>
      </p:sp>
    </p:spTree>
    <p:extLst>
      <p:ext uri="{BB962C8B-B14F-4D97-AF65-F5344CB8AC3E}">
        <p14:creationId xmlns:p14="http://schemas.microsoft.com/office/powerpoint/2010/main" val="19430464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52</a:t>
            </a:fld>
            <a:endParaRPr lang="en-US" dirty="0"/>
          </a:p>
        </p:txBody>
      </p:sp>
    </p:spTree>
    <p:extLst>
      <p:ext uri="{BB962C8B-B14F-4D97-AF65-F5344CB8AC3E}">
        <p14:creationId xmlns:p14="http://schemas.microsoft.com/office/powerpoint/2010/main" val="419735222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2066B63-ED1B-48ED-8814-E77445FF96E9}" type="slidenum">
              <a:rPr lang="en-US" smtClean="0"/>
              <a:t>53</a:t>
            </a:fld>
            <a:endParaRPr lang="en-US" dirty="0"/>
          </a:p>
        </p:txBody>
      </p:sp>
    </p:spTree>
    <p:extLst>
      <p:ext uri="{BB962C8B-B14F-4D97-AF65-F5344CB8AC3E}">
        <p14:creationId xmlns:p14="http://schemas.microsoft.com/office/powerpoint/2010/main" val="259312900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54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4344225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56</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55412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9EE3D261-DFAA-4215-95EA-845680F0A157}" type="slidenum">
              <a:rPr lang="en-US" smtClean="0"/>
              <a:pPr>
                <a:defRPr/>
              </a:pPr>
              <a:t>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5" name="Notes Placeholder 4">
            <a:extLst>
              <a:ext uri="{FF2B5EF4-FFF2-40B4-BE49-F238E27FC236}">
                <a16:creationId xmlns:a16="http://schemas.microsoft.com/office/drawing/2014/main" id="{49242606-18A2-478D-984F-4A075B906823}"/>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71381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9EE3D261-DFAA-4215-95EA-845680F0A157}" type="slidenum">
              <a:rPr lang="en-US" smtClean="0"/>
              <a:pPr>
                <a:defRPr/>
              </a:pPr>
              <a:t>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5" name="Notes Placeholder 4">
            <a:extLst>
              <a:ext uri="{FF2B5EF4-FFF2-40B4-BE49-F238E27FC236}">
                <a16:creationId xmlns:a16="http://schemas.microsoft.com/office/drawing/2014/main" id="{036A13AE-3638-467B-950F-E0AB205CB336}"/>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56838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9EE3D261-DFAA-4215-95EA-845680F0A157}" type="slidenum">
              <a:rPr lang="en-US" smtClean="0"/>
              <a:pPr>
                <a:defRPr/>
              </a:pPr>
              <a:t>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5" name="Notes Placeholder 4">
            <a:extLst>
              <a:ext uri="{FF2B5EF4-FFF2-40B4-BE49-F238E27FC236}">
                <a16:creationId xmlns:a16="http://schemas.microsoft.com/office/drawing/2014/main" id="{16E16B39-752E-4B41-9A88-C698941BAF50}"/>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4852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066B63-ED1B-48ED-8814-E77445FF96E9}" type="slidenum">
              <a:rPr lang="en-US" smtClean="0"/>
              <a:t>8</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375178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9EE3D261-DFAA-4215-95EA-845680F0A157}" type="slidenum">
              <a:rPr lang="en-US" smtClean="0"/>
              <a:pPr>
                <a:defRPr/>
              </a:pPr>
              <a:t>9</a:t>
            </a:fld>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660880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0A083-79FF-4EA6-BBA7-BA96654DE4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3E238F-C18E-4A50-AB99-F81E0D6EBC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9C0EB66-58A0-4747-89EE-640F3BCCE56F}"/>
              </a:ext>
            </a:extLst>
          </p:cNvPr>
          <p:cNvSpPr>
            <a:spLocks noGrp="1"/>
          </p:cNvSpPr>
          <p:nvPr>
            <p:ph type="dt" sz="half" idx="10"/>
          </p:nvPr>
        </p:nvSpPr>
        <p:spPr/>
        <p:txBody>
          <a:bodyPr/>
          <a:lstStyle/>
          <a:p>
            <a:fld id="{68EE6376-25DD-439C-85C9-49AD70D087DD}" type="datetime1">
              <a:rPr lang="en-US" smtClean="0"/>
              <a:t>4/11/2019</a:t>
            </a:fld>
            <a:endParaRPr lang="en-US" dirty="0"/>
          </a:p>
        </p:txBody>
      </p:sp>
      <p:sp>
        <p:nvSpPr>
          <p:cNvPr id="5" name="Footer Placeholder 4">
            <a:extLst>
              <a:ext uri="{FF2B5EF4-FFF2-40B4-BE49-F238E27FC236}">
                <a16:creationId xmlns:a16="http://schemas.microsoft.com/office/drawing/2014/main" id="{878127D8-B550-4210-9325-C142F3BF37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F986BBF-0F8C-4319-8D3C-3F7479A02DFA}"/>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3136958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8858C-711C-4C66-936A-F9AB11E4EE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25A9BF-140F-4558-94FC-0D9FFC57580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53193-4AC0-4DC9-9100-D0E8EAAB449D}"/>
              </a:ext>
            </a:extLst>
          </p:cNvPr>
          <p:cNvSpPr>
            <a:spLocks noGrp="1"/>
          </p:cNvSpPr>
          <p:nvPr>
            <p:ph type="dt" sz="half" idx="10"/>
          </p:nvPr>
        </p:nvSpPr>
        <p:spPr/>
        <p:txBody>
          <a:bodyPr/>
          <a:lstStyle/>
          <a:p>
            <a:fld id="{596376D9-11CC-4763-9D5E-C3E1F5B27A25}" type="datetime1">
              <a:rPr lang="en-US" smtClean="0"/>
              <a:t>4/11/2019</a:t>
            </a:fld>
            <a:endParaRPr lang="en-US" dirty="0"/>
          </a:p>
        </p:txBody>
      </p:sp>
      <p:sp>
        <p:nvSpPr>
          <p:cNvPr id="5" name="Footer Placeholder 4">
            <a:extLst>
              <a:ext uri="{FF2B5EF4-FFF2-40B4-BE49-F238E27FC236}">
                <a16:creationId xmlns:a16="http://schemas.microsoft.com/office/drawing/2014/main" id="{1F0B9046-BBC4-499B-A687-B0EAF7F2685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115C4BC-997A-4265-B983-16D80C2F5833}"/>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32872304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A386C9-DEF7-413E-8204-6E40217CC1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CCBAD5-2E78-49BB-8513-87DB12D7E0E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934DDC-D1A3-4627-B25A-13F839F2E6C6}"/>
              </a:ext>
            </a:extLst>
          </p:cNvPr>
          <p:cNvSpPr>
            <a:spLocks noGrp="1"/>
          </p:cNvSpPr>
          <p:nvPr>
            <p:ph type="dt" sz="half" idx="10"/>
          </p:nvPr>
        </p:nvSpPr>
        <p:spPr/>
        <p:txBody>
          <a:bodyPr/>
          <a:lstStyle/>
          <a:p>
            <a:fld id="{B03F6E6E-2CC8-473D-94ED-894D218FD422}" type="datetime1">
              <a:rPr lang="en-US" smtClean="0"/>
              <a:t>4/11/2019</a:t>
            </a:fld>
            <a:endParaRPr lang="en-US" dirty="0"/>
          </a:p>
        </p:txBody>
      </p:sp>
      <p:sp>
        <p:nvSpPr>
          <p:cNvPr id="5" name="Footer Placeholder 4">
            <a:extLst>
              <a:ext uri="{FF2B5EF4-FFF2-40B4-BE49-F238E27FC236}">
                <a16:creationId xmlns:a16="http://schemas.microsoft.com/office/drawing/2014/main" id="{90E0823C-D3E6-4148-8B75-E05AD6349F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C10FC-7464-4BD0-B892-23294B7F9AC5}"/>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32331703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3A842-F533-4589-803B-898F9C21C3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70EB48-2505-4B76-8E49-DC75E2C2B9C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7EA380-626B-4FC7-AD38-77FEB4DF12E1}"/>
              </a:ext>
            </a:extLst>
          </p:cNvPr>
          <p:cNvSpPr>
            <a:spLocks noGrp="1"/>
          </p:cNvSpPr>
          <p:nvPr>
            <p:ph type="dt" sz="half" idx="10"/>
          </p:nvPr>
        </p:nvSpPr>
        <p:spPr/>
        <p:txBody>
          <a:bodyPr/>
          <a:lstStyle/>
          <a:p>
            <a:fld id="{077529F8-7E07-4C04-8BC1-372752007A0E}" type="datetime1">
              <a:rPr lang="en-US" smtClean="0"/>
              <a:t>4/11/2019</a:t>
            </a:fld>
            <a:endParaRPr lang="en-US" dirty="0"/>
          </a:p>
        </p:txBody>
      </p:sp>
      <p:sp>
        <p:nvSpPr>
          <p:cNvPr id="5" name="Footer Placeholder 4">
            <a:extLst>
              <a:ext uri="{FF2B5EF4-FFF2-40B4-BE49-F238E27FC236}">
                <a16:creationId xmlns:a16="http://schemas.microsoft.com/office/drawing/2014/main" id="{DE19A7F9-61D0-47A5-93D2-DF5BF4328F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393B34-0D54-4562-A0F2-7905C9A607E0}"/>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462461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E914-EAFA-41D8-B6E5-F74A594350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9BAE16-1E65-4197-90AA-3B7AFE015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174E3DB-B1C4-4038-A528-0F0A11B588B5}"/>
              </a:ext>
            </a:extLst>
          </p:cNvPr>
          <p:cNvSpPr>
            <a:spLocks noGrp="1"/>
          </p:cNvSpPr>
          <p:nvPr>
            <p:ph type="dt" sz="half" idx="10"/>
          </p:nvPr>
        </p:nvSpPr>
        <p:spPr/>
        <p:txBody>
          <a:bodyPr/>
          <a:lstStyle/>
          <a:p>
            <a:fld id="{2FF63DDE-D306-4FF7-9980-4F7F75D4337E}" type="datetime1">
              <a:rPr lang="en-US" smtClean="0"/>
              <a:t>4/11/2019</a:t>
            </a:fld>
            <a:endParaRPr lang="en-US" dirty="0"/>
          </a:p>
        </p:txBody>
      </p:sp>
      <p:sp>
        <p:nvSpPr>
          <p:cNvPr id="5" name="Footer Placeholder 4">
            <a:extLst>
              <a:ext uri="{FF2B5EF4-FFF2-40B4-BE49-F238E27FC236}">
                <a16:creationId xmlns:a16="http://schemas.microsoft.com/office/drawing/2014/main" id="{F27C5189-343F-484C-B2C5-BD443A0B00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E628D6-5004-4F90-89D9-7F2BE481B09D}"/>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3295368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E536C-59A2-4D21-9B16-5684E8AAFD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DED2B0-FB4C-4FDB-88D9-BF0B10D4A9F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7C2F0E-EE9A-4AE4-A211-E6F1AFE4BF5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67A4D7-B8EA-4225-8E0F-C8919F4C6DEC}"/>
              </a:ext>
            </a:extLst>
          </p:cNvPr>
          <p:cNvSpPr>
            <a:spLocks noGrp="1"/>
          </p:cNvSpPr>
          <p:nvPr>
            <p:ph type="dt" sz="half" idx="10"/>
          </p:nvPr>
        </p:nvSpPr>
        <p:spPr/>
        <p:txBody>
          <a:bodyPr/>
          <a:lstStyle/>
          <a:p>
            <a:fld id="{41573868-6775-4F4E-9FE8-651B43B7E565}" type="datetime1">
              <a:rPr lang="en-US" smtClean="0"/>
              <a:t>4/11/2019</a:t>
            </a:fld>
            <a:endParaRPr lang="en-US" dirty="0"/>
          </a:p>
        </p:txBody>
      </p:sp>
      <p:sp>
        <p:nvSpPr>
          <p:cNvPr id="6" name="Footer Placeholder 5">
            <a:extLst>
              <a:ext uri="{FF2B5EF4-FFF2-40B4-BE49-F238E27FC236}">
                <a16:creationId xmlns:a16="http://schemas.microsoft.com/office/drawing/2014/main" id="{E87665E7-FACF-4A80-B77D-31A4A4F77C8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E065EF-AEBE-4AB1-9BF9-CF8EEF1C4A9B}"/>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27987389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1005B-EFF1-4FED-9374-44BFCC21AB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529792-1AE4-4396-A361-6500237B90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CA0B0B5-F458-40B2-8E9B-FE458245E0F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64C27E-88B6-4058-B1BF-85F96CCBC3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7F41493-1694-421B-AC52-B1AC5AE9397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2DE667-9596-4C03-84E1-08EA26D61BD3}"/>
              </a:ext>
            </a:extLst>
          </p:cNvPr>
          <p:cNvSpPr>
            <a:spLocks noGrp="1"/>
          </p:cNvSpPr>
          <p:nvPr>
            <p:ph type="dt" sz="half" idx="10"/>
          </p:nvPr>
        </p:nvSpPr>
        <p:spPr/>
        <p:txBody>
          <a:bodyPr/>
          <a:lstStyle/>
          <a:p>
            <a:fld id="{986FEEDD-16ED-4C80-9DFA-8EC8B4A97A4C}" type="datetime1">
              <a:rPr lang="en-US" smtClean="0"/>
              <a:t>4/11/2019</a:t>
            </a:fld>
            <a:endParaRPr lang="en-US" dirty="0"/>
          </a:p>
        </p:txBody>
      </p:sp>
      <p:sp>
        <p:nvSpPr>
          <p:cNvPr id="8" name="Footer Placeholder 7">
            <a:extLst>
              <a:ext uri="{FF2B5EF4-FFF2-40B4-BE49-F238E27FC236}">
                <a16:creationId xmlns:a16="http://schemas.microsoft.com/office/drawing/2014/main" id="{F77EA7CC-92C6-48E8-A929-16B4ADF7B5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9A673CB-B980-4471-8F1B-BC4810BD129C}"/>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24831865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DFEC4-299B-40CA-ADF1-F3FEA1D6DE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29E603-7B2C-42D0-9744-734D50F1B8D3}"/>
              </a:ext>
            </a:extLst>
          </p:cNvPr>
          <p:cNvSpPr>
            <a:spLocks noGrp="1"/>
          </p:cNvSpPr>
          <p:nvPr>
            <p:ph type="dt" sz="half" idx="10"/>
          </p:nvPr>
        </p:nvSpPr>
        <p:spPr/>
        <p:txBody>
          <a:bodyPr/>
          <a:lstStyle/>
          <a:p>
            <a:fld id="{98E5F985-B972-4C58-9923-DDF5470935F5}" type="datetime1">
              <a:rPr lang="en-US" smtClean="0"/>
              <a:t>4/11/2019</a:t>
            </a:fld>
            <a:endParaRPr lang="en-US" dirty="0"/>
          </a:p>
        </p:txBody>
      </p:sp>
      <p:sp>
        <p:nvSpPr>
          <p:cNvPr id="4" name="Footer Placeholder 3">
            <a:extLst>
              <a:ext uri="{FF2B5EF4-FFF2-40B4-BE49-F238E27FC236}">
                <a16:creationId xmlns:a16="http://schemas.microsoft.com/office/drawing/2014/main" id="{AAB8B4FF-8FFE-4798-A651-8503C2AF275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7D0E688-99F8-4CCB-AACB-A7465E4F26D5}"/>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10232432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856AB2-4580-4C4E-B3A2-4C25D84FE8C4}"/>
              </a:ext>
            </a:extLst>
          </p:cNvPr>
          <p:cNvSpPr>
            <a:spLocks noGrp="1"/>
          </p:cNvSpPr>
          <p:nvPr>
            <p:ph type="dt" sz="half" idx="10"/>
          </p:nvPr>
        </p:nvSpPr>
        <p:spPr/>
        <p:txBody>
          <a:bodyPr/>
          <a:lstStyle/>
          <a:p>
            <a:fld id="{D2353CA1-3C2E-46A0-832A-D843575D0E8E}" type="datetime1">
              <a:rPr lang="en-US" smtClean="0"/>
              <a:t>4/11/2019</a:t>
            </a:fld>
            <a:endParaRPr lang="en-US" dirty="0"/>
          </a:p>
        </p:txBody>
      </p:sp>
      <p:sp>
        <p:nvSpPr>
          <p:cNvPr id="3" name="Footer Placeholder 2">
            <a:extLst>
              <a:ext uri="{FF2B5EF4-FFF2-40B4-BE49-F238E27FC236}">
                <a16:creationId xmlns:a16="http://schemas.microsoft.com/office/drawing/2014/main" id="{FA5A15C3-06F2-4947-8706-C8BFF48B334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EA1463A-1FA9-4130-98C0-A543D5B75071}"/>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8282642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1967E-10BD-4FF3-AFE6-FF58C5BF6A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DB9D5B-F508-4A75-AD44-A506A8F937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DACF64-308A-4E39-A4EE-B15B88DEAD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45096D-F926-4504-9613-7D6C76207BD8}"/>
              </a:ext>
            </a:extLst>
          </p:cNvPr>
          <p:cNvSpPr>
            <a:spLocks noGrp="1"/>
          </p:cNvSpPr>
          <p:nvPr>
            <p:ph type="dt" sz="half" idx="10"/>
          </p:nvPr>
        </p:nvSpPr>
        <p:spPr/>
        <p:txBody>
          <a:bodyPr/>
          <a:lstStyle/>
          <a:p>
            <a:fld id="{48FCF693-A17D-4956-9BE6-73D277668B40}" type="datetime1">
              <a:rPr lang="en-US" smtClean="0"/>
              <a:t>4/11/2019</a:t>
            </a:fld>
            <a:endParaRPr lang="en-US" dirty="0"/>
          </a:p>
        </p:txBody>
      </p:sp>
      <p:sp>
        <p:nvSpPr>
          <p:cNvPr id="6" name="Footer Placeholder 5">
            <a:extLst>
              <a:ext uri="{FF2B5EF4-FFF2-40B4-BE49-F238E27FC236}">
                <a16:creationId xmlns:a16="http://schemas.microsoft.com/office/drawing/2014/main" id="{6A078AAF-4F8B-4F55-A042-FC3ED369EC6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DF04F7-251C-4FAB-AE1E-334F3DE5BD0C}"/>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12822896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F5737-61C0-4A81-B890-D0CB7BA6EC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27078C-4A04-4CE2-B815-EB74CDC620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24A8278-99AE-4D41-912A-E6F6F8133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3B7D27-05D4-43D8-B5D2-E612181C5D02}"/>
              </a:ext>
            </a:extLst>
          </p:cNvPr>
          <p:cNvSpPr>
            <a:spLocks noGrp="1"/>
          </p:cNvSpPr>
          <p:nvPr>
            <p:ph type="dt" sz="half" idx="10"/>
          </p:nvPr>
        </p:nvSpPr>
        <p:spPr/>
        <p:txBody>
          <a:bodyPr/>
          <a:lstStyle/>
          <a:p>
            <a:fld id="{21E4FCEA-9E32-402D-AC5D-AC1CB564C7B3}" type="datetime1">
              <a:rPr lang="en-US" smtClean="0"/>
              <a:t>4/11/2019</a:t>
            </a:fld>
            <a:endParaRPr lang="en-US" dirty="0"/>
          </a:p>
        </p:txBody>
      </p:sp>
      <p:sp>
        <p:nvSpPr>
          <p:cNvPr id="6" name="Footer Placeholder 5">
            <a:extLst>
              <a:ext uri="{FF2B5EF4-FFF2-40B4-BE49-F238E27FC236}">
                <a16:creationId xmlns:a16="http://schemas.microsoft.com/office/drawing/2014/main" id="{57F7E0DD-A7CB-495C-9F06-CCA282064B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912541-56CA-4D16-97C4-C056C42CDAF1}"/>
              </a:ext>
            </a:extLst>
          </p:cNvPr>
          <p:cNvSpPr>
            <a:spLocks noGrp="1"/>
          </p:cNvSpPr>
          <p:nvPr>
            <p:ph type="sldNum" sz="quarter" idx="12"/>
          </p:nvPr>
        </p:nvSpPr>
        <p:spPr/>
        <p:txBody>
          <a:bodyPr/>
          <a:lstStyle/>
          <a:p>
            <a:fld id="{9E66EACE-66A0-40D6-AF2F-9748ECA5A170}" type="slidenum">
              <a:rPr lang="en-US" smtClean="0"/>
              <a:t>‹#›</a:t>
            </a:fld>
            <a:endParaRPr lang="en-US" dirty="0"/>
          </a:p>
        </p:txBody>
      </p:sp>
    </p:spTree>
    <p:extLst>
      <p:ext uri="{BB962C8B-B14F-4D97-AF65-F5344CB8AC3E}">
        <p14:creationId xmlns:p14="http://schemas.microsoft.com/office/powerpoint/2010/main" val="29624446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F242FD-E5EB-4279-9CCB-984F427912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C58B50-B449-465E-A3AD-4586050BA1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B01BE-9B00-447E-B327-9FA793AB06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6669A-FB42-4B99-B517-35BE6624688B}" type="datetime1">
              <a:rPr lang="en-US" smtClean="0"/>
              <a:t>4/11/2019</a:t>
            </a:fld>
            <a:endParaRPr lang="en-US" dirty="0"/>
          </a:p>
        </p:txBody>
      </p:sp>
      <p:sp>
        <p:nvSpPr>
          <p:cNvPr id="5" name="Footer Placeholder 4">
            <a:extLst>
              <a:ext uri="{FF2B5EF4-FFF2-40B4-BE49-F238E27FC236}">
                <a16:creationId xmlns:a16="http://schemas.microsoft.com/office/drawing/2014/main" id="{B6CE5D79-8F64-449E-9D1D-3657B0497B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EC4A842-6088-4B5C-9FF9-7C77758729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6EACE-66A0-40D6-AF2F-9748ECA5A170}" type="slidenum">
              <a:rPr lang="en-US" smtClean="0"/>
              <a:t>‹#›</a:t>
            </a:fld>
            <a:endParaRPr lang="en-US" dirty="0"/>
          </a:p>
        </p:txBody>
      </p:sp>
    </p:spTree>
    <p:extLst>
      <p:ext uri="{BB962C8B-B14F-4D97-AF65-F5344CB8AC3E}">
        <p14:creationId xmlns:p14="http://schemas.microsoft.com/office/powerpoint/2010/main" val="2306505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44.xml"/><Relationship Id="rId1" Type="http://schemas.openxmlformats.org/officeDocument/2006/relationships/slideLayout" Target="../slideLayouts/slideLayout4.xml"/><Relationship Id="rId4" Type="http://schemas.openxmlformats.org/officeDocument/2006/relationships/chart" Target="../charts/chart2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0" y="0"/>
            <a:ext cx="12191999" cy="7002379"/>
          </a:xfrm>
          <a:prstGeom prst="rect">
            <a:avLst/>
          </a:prstGeom>
          <a:gradFill>
            <a:gsLst>
              <a:gs pos="50000">
                <a:srgbClr val="B5D4DF">
                  <a:lumMod val="85000"/>
                  <a:lumOff val="15000"/>
                  <a:alpha val="81000"/>
                </a:srgbClr>
              </a:gs>
              <a:gs pos="100000">
                <a:srgbClr val="107597"/>
              </a:gs>
              <a:gs pos="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15" name="Subtitle 14">
            <a:extLst>
              <a:ext uri="{FF2B5EF4-FFF2-40B4-BE49-F238E27FC236}">
                <a16:creationId xmlns:a16="http://schemas.microsoft.com/office/drawing/2014/main" id="{F5FFCC97-E604-44A3-88BA-041D261994A9}"/>
              </a:ext>
            </a:extLst>
          </p:cNvPr>
          <p:cNvSpPr>
            <a:spLocks noGrp="1"/>
          </p:cNvSpPr>
          <p:nvPr>
            <p:ph type="subTitle" idx="1"/>
          </p:nvPr>
        </p:nvSpPr>
        <p:spPr>
          <a:xfrm>
            <a:off x="1989221" y="2806526"/>
            <a:ext cx="9144000" cy="1655762"/>
          </a:xfrm>
        </p:spPr>
        <p:txBody>
          <a:bodyPr>
            <a:normAutofit/>
          </a:bodyPr>
          <a:lstStyle/>
          <a:p>
            <a:r>
              <a:rPr lang="en-US" sz="5400" b="1" dirty="0"/>
              <a:t>Missouri CFSR Results Meeting</a:t>
            </a:r>
          </a:p>
          <a:p>
            <a:r>
              <a:rPr lang="en-US" sz="4000" dirty="0"/>
              <a:t>January 22, 2018</a:t>
            </a:r>
          </a:p>
        </p:txBody>
      </p:sp>
    </p:spTree>
    <p:extLst>
      <p:ext uri="{BB962C8B-B14F-4D97-AF65-F5344CB8AC3E}">
        <p14:creationId xmlns:p14="http://schemas.microsoft.com/office/powerpoint/2010/main" val="997497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CFSR Findings: Outcomes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35276648"/>
              </p:ext>
            </p:extLst>
          </p:nvPr>
        </p:nvGraphicFramePr>
        <p:xfrm>
          <a:off x="838200" y="1333948"/>
          <a:ext cx="10328238" cy="4843016"/>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9E66EACE-66A0-40D6-AF2F-9748ECA5A170}" type="slidenum">
              <a:rPr lang="en-US" smtClean="0"/>
              <a:t>10</a:t>
            </a:fld>
            <a:endParaRPr lang="en-US" dirty="0"/>
          </a:p>
        </p:txBody>
      </p:sp>
    </p:spTree>
    <p:extLst>
      <p:ext uri="{BB962C8B-B14F-4D97-AF65-F5344CB8AC3E}">
        <p14:creationId xmlns:p14="http://schemas.microsoft.com/office/powerpoint/2010/main" val="10988931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201"/>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Safety Outcome 1</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2499360" y="4589463"/>
            <a:ext cx="8848090" cy="1500187"/>
          </a:xfrm>
        </p:spPr>
        <p:txBody>
          <a:bodyPr>
            <a:normAutofit/>
          </a:bodyPr>
          <a:lstStyle/>
          <a:p>
            <a:r>
              <a:rPr lang="en-US" sz="4000" dirty="0">
                <a:solidFill>
                  <a:schemeClr val="tx1"/>
                </a:solidFill>
              </a:rPr>
              <a:t>Children are, first and foremost, protected from abuse and neglect</a:t>
            </a:r>
          </a:p>
          <a:p>
            <a:endParaRPr lang="en-US" sz="4400" dirty="0"/>
          </a:p>
        </p:txBody>
      </p:sp>
      <p:sp>
        <p:nvSpPr>
          <p:cNvPr id="8" name="Slide Number Placeholder 7"/>
          <p:cNvSpPr>
            <a:spLocks noGrp="1"/>
          </p:cNvSpPr>
          <p:nvPr>
            <p:ph type="sldNum" sz="quarter" idx="12"/>
          </p:nvPr>
        </p:nvSpPr>
        <p:spPr/>
        <p:txBody>
          <a:bodyPr/>
          <a:lstStyle/>
          <a:p>
            <a:fld id="{9E66EACE-66A0-40D6-AF2F-9748ECA5A170}" type="slidenum">
              <a:rPr lang="en-US" smtClean="0"/>
              <a:t>11</a:t>
            </a:fld>
            <a:endParaRPr lang="en-US" dirty="0"/>
          </a:p>
        </p:txBody>
      </p:sp>
    </p:spTree>
    <p:extLst>
      <p:ext uri="{BB962C8B-B14F-4D97-AF65-F5344CB8AC3E}">
        <p14:creationId xmlns:p14="http://schemas.microsoft.com/office/powerpoint/2010/main" val="20829604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Safety Outcome 1 State Performance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9754146"/>
              </p:ext>
            </p:extLst>
          </p:nvPr>
        </p:nvGraphicFramePr>
        <p:xfrm>
          <a:off x="424104" y="1588639"/>
          <a:ext cx="10515600" cy="4767711"/>
        </p:xfrm>
        <a:graphic>
          <a:graphicData uri="http://schemas.openxmlformats.org/drawingml/2006/chart">
            <c:chart xmlns:c="http://schemas.openxmlformats.org/drawingml/2006/chart" xmlns:r="http://schemas.openxmlformats.org/officeDocument/2006/relationships" r:id="rId3"/>
          </a:graphicData>
        </a:graphic>
      </p:graphicFrame>
      <p:sp>
        <p:nvSpPr>
          <p:cNvPr id="11" name="Slide Number Placeholder 10"/>
          <p:cNvSpPr>
            <a:spLocks noGrp="1"/>
          </p:cNvSpPr>
          <p:nvPr>
            <p:ph type="sldNum" sz="quarter" idx="12"/>
          </p:nvPr>
        </p:nvSpPr>
        <p:spPr/>
        <p:txBody>
          <a:bodyPr/>
          <a:lstStyle/>
          <a:p>
            <a:fld id="{9E66EACE-66A0-40D6-AF2F-9748ECA5A170}" type="slidenum">
              <a:rPr lang="en-US" smtClean="0"/>
              <a:t>12</a:t>
            </a:fld>
            <a:endParaRPr lang="en-US" dirty="0"/>
          </a:p>
        </p:txBody>
      </p:sp>
    </p:spTree>
    <p:extLst>
      <p:ext uri="{BB962C8B-B14F-4D97-AF65-F5344CB8AC3E}">
        <p14:creationId xmlns:p14="http://schemas.microsoft.com/office/powerpoint/2010/main" val="3118225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201"/>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Safety Outcome 2</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2499360" y="4589463"/>
            <a:ext cx="8848090" cy="1500187"/>
          </a:xfrm>
        </p:spPr>
        <p:txBody>
          <a:bodyPr>
            <a:normAutofit fontScale="92500"/>
          </a:bodyPr>
          <a:lstStyle/>
          <a:p>
            <a:r>
              <a:rPr lang="en-US" sz="4000" dirty="0">
                <a:solidFill>
                  <a:schemeClr val="tx1"/>
                </a:solidFill>
              </a:rPr>
              <a:t>Children are safely maintained in their homes whenever possible and appropriate</a:t>
            </a:r>
          </a:p>
          <a:p>
            <a:endParaRPr lang="en-US" sz="4000" dirty="0">
              <a:solidFill>
                <a:schemeClr val="tx1"/>
              </a:solidFill>
            </a:endParaRPr>
          </a:p>
          <a:p>
            <a:endParaRPr lang="en-US" sz="4400" dirty="0"/>
          </a:p>
        </p:txBody>
      </p:sp>
      <p:sp>
        <p:nvSpPr>
          <p:cNvPr id="8" name="Slide Number Placeholder 7"/>
          <p:cNvSpPr>
            <a:spLocks noGrp="1"/>
          </p:cNvSpPr>
          <p:nvPr>
            <p:ph type="sldNum" sz="quarter" idx="12"/>
          </p:nvPr>
        </p:nvSpPr>
        <p:spPr/>
        <p:txBody>
          <a:bodyPr/>
          <a:lstStyle/>
          <a:p>
            <a:fld id="{9E66EACE-66A0-40D6-AF2F-9748ECA5A170}" type="slidenum">
              <a:rPr lang="en-US" smtClean="0"/>
              <a:t>13</a:t>
            </a:fld>
            <a:endParaRPr lang="en-US" dirty="0"/>
          </a:p>
        </p:txBody>
      </p:sp>
    </p:spTree>
    <p:extLst>
      <p:ext uri="{BB962C8B-B14F-4D97-AF65-F5344CB8AC3E}">
        <p14:creationId xmlns:p14="http://schemas.microsoft.com/office/powerpoint/2010/main" val="19172254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Safety Outcome 2 State Performance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39588651"/>
              </p:ext>
            </p:extLst>
          </p:nvPr>
        </p:nvGraphicFramePr>
        <p:xfrm>
          <a:off x="424104" y="1588639"/>
          <a:ext cx="10515600" cy="4767711"/>
        </p:xfrm>
        <a:graphic>
          <a:graphicData uri="http://schemas.openxmlformats.org/drawingml/2006/chart">
            <c:chart xmlns:c="http://schemas.openxmlformats.org/drawingml/2006/chart" xmlns:r="http://schemas.openxmlformats.org/officeDocument/2006/relationships" r:id="rId2"/>
          </a:graphicData>
        </a:graphic>
      </p:graphicFrame>
      <p:sp>
        <p:nvSpPr>
          <p:cNvPr id="11" name="Slide Number Placeholder 10"/>
          <p:cNvSpPr>
            <a:spLocks noGrp="1"/>
          </p:cNvSpPr>
          <p:nvPr>
            <p:ph type="sldNum" sz="quarter" idx="12"/>
          </p:nvPr>
        </p:nvSpPr>
        <p:spPr/>
        <p:txBody>
          <a:bodyPr/>
          <a:lstStyle/>
          <a:p>
            <a:fld id="{9E66EACE-66A0-40D6-AF2F-9748ECA5A170}" type="slidenum">
              <a:rPr lang="en-US" smtClean="0"/>
              <a:t>14</a:t>
            </a:fld>
            <a:endParaRPr lang="en-US" dirty="0"/>
          </a:p>
        </p:txBody>
      </p:sp>
    </p:spTree>
    <p:extLst>
      <p:ext uri="{BB962C8B-B14F-4D97-AF65-F5344CB8AC3E}">
        <p14:creationId xmlns:p14="http://schemas.microsoft.com/office/powerpoint/2010/main" val="31393326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198"/>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Permanency Outcome 1</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2499360" y="4589463"/>
            <a:ext cx="8848090" cy="1500187"/>
          </a:xfrm>
        </p:spPr>
        <p:txBody>
          <a:bodyPr>
            <a:normAutofit/>
          </a:bodyPr>
          <a:lstStyle/>
          <a:p>
            <a:r>
              <a:rPr lang="en-US" sz="3600" dirty="0">
                <a:solidFill>
                  <a:schemeClr val="tx1"/>
                </a:solidFill>
              </a:rPr>
              <a:t>Children have permanency and stability in their living situations</a:t>
            </a:r>
          </a:p>
          <a:p>
            <a:endParaRPr lang="en-US" sz="4000" dirty="0">
              <a:solidFill>
                <a:schemeClr val="tx1"/>
              </a:solidFill>
            </a:endParaRPr>
          </a:p>
          <a:p>
            <a:endParaRPr lang="en-US" sz="4400" dirty="0"/>
          </a:p>
        </p:txBody>
      </p:sp>
      <p:sp>
        <p:nvSpPr>
          <p:cNvPr id="8" name="Slide Number Placeholder 7"/>
          <p:cNvSpPr>
            <a:spLocks noGrp="1"/>
          </p:cNvSpPr>
          <p:nvPr>
            <p:ph type="sldNum" sz="quarter" idx="12"/>
          </p:nvPr>
        </p:nvSpPr>
        <p:spPr/>
        <p:txBody>
          <a:bodyPr/>
          <a:lstStyle/>
          <a:p>
            <a:fld id="{9E66EACE-66A0-40D6-AF2F-9748ECA5A170}" type="slidenum">
              <a:rPr lang="en-US" smtClean="0"/>
              <a:t>15</a:t>
            </a:fld>
            <a:endParaRPr lang="en-US" dirty="0"/>
          </a:p>
        </p:txBody>
      </p:sp>
    </p:spTree>
    <p:extLst>
      <p:ext uri="{BB962C8B-B14F-4D97-AF65-F5344CB8AC3E}">
        <p14:creationId xmlns:p14="http://schemas.microsoft.com/office/powerpoint/2010/main" val="778778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Permanency Outcome 1 State Performance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5948751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9E66EACE-66A0-40D6-AF2F-9748ECA5A170}" type="slidenum">
              <a:rPr lang="en-US" smtClean="0"/>
              <a:t>16</a:t>
            </a:fld>
            <a:endParaRPr lang="en-US" dirty="0"/>
          </a:p>
        </p:txBody>
      </p:sp>
    </p:spTree>
    <p:extLst>
      <p:ext uri="{BB962C8B-B14F-4D97-AF65-F5344CB8AC3E}">
        <p14:creationId xmlns:p14="http://schemas.microsoft.com/office/powerpoint/2010/main" val="25268886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C61779-7D2B-48E5-BBAC-8F90A909A11C}"/>
              </a:ext>
            </a:extLst>
          </p:cNvPr>
          <p:cNvSpPr>
            <a:spLocks noGrp="1"/>
          </p:cNvSpPr>
          <p:nvPr>
            <p:ph type="title"/>
          </p:nvPr>
        </p:nvSpPr>
        <p:spPr/>
        <p:txBody>
          <a:bodyPr/>
          <a:lstStyle/>
          <a:p>
            <a:pPr algn="ctr"/>
            <a:r>
              <a:rPr lang="en-US" b="1" dirty="0"/>
              <a:t>Item 4: Placement Stability</a:t>
            </a:r>
          </a:p>
        </p:txBody>
      </p:sp>
      <p:graphicFrame>
        <p:nvGraphicFramePr>
          <p:cNvPr id="9" name="Content Placeholder 8">
            <a:extLst>
              <a:ext uri="{FF2B5EF4-FFF2-40B4-BE49-F238E27FC236}">
                <a16:creationId xmlns:a16="http://schemas.microsoft.com/office/drawing/2014/main" id="{31A93CB5-F1AA-4D68-90E8-6536839B6187}"/>
              </a:ext>
            </a:extLst>
          </p:cNvPr>
          <p:cNvGraphicFramePr>
            <a:graphicFrameLocks noGrp="1"/>
          </p:cNvGraphicFramePr>
          <p:nvPr>
            <p:ph idx="1"/>
            <p:extLst>
              <p:ext uri="{D42A27DB-BD31-4B8C-83A1-F6EECF244321}">
                <p14:modId xmlns:p14="http://schemas.microsoft.com/office/powerpoint/2010/main" val="263390870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5385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C61779-7D2B-48E5-BBAC-8F90A909A11C}"/>
              </a:ext>
            </a:extLst>
          </p:cNvPr>
          <p:cNvSpPr>
            <a:spLocks noGrp="1"/>
          </p:cNvSpPr>
          <p:nvPr>
            <p:ph type="title"/>
          </p:nvPr>
        </p:nvSpPr>
        <p:spPr/>
        <p:txBody>
          <a:bodyPr/>
          <a:lstStyle/>
          <a:p>
            <a:pPr algn="ctr"/>
            <a:r>
              <a:rPr lang="en-US" b="1" dirty="0"/>
              <a:t>Item 5: Permanency Goal </a:t>
            </a:r>
          </a:p>
        </p:txBody>
      </p:sp>
      <p:graphicFrame>
        <p:nvGraphicFramePr>
          <p:cNvPr id="9" name="Content Placeholder 8">
            <a:extLst>
              <a:ext uri="{FF2B5EF4-FFF2-40B4-BE49-F238E27FC236}">
                <a16:creationId xmlns:a16="http://schemas.microsoft.com/office/drawing/2014/main" id="{31A93CB5-F1AA-4D68-90E8-6536839B6187}"/>
              </a:ext>
            </a:extLst>
          </p:cNvPr>
          <p:cNvGraphicFramePr>
            <a:graphicFrameLocks noGrp="1"/>
          </p:cNvGraphicFramePr>
          <p:nvPr>
            <p:ph idx="1"/>
            <p:extLst>
              <p:ext uri="{D42A27DB-BD31-4B8C-83A1-F6EECF244321}">
                <p14:modId xmlns:p14="http://schemas.microsoft.com/office/powerpoint/2010/main" val="419188027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17977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8374E69-4263-4306-A8AB-F4FFC750997A}"/>
              </a:ext>
            </a:extLst>
          </p:cNvPr>
          <p:cNvSpPr>
            <a:spLocks noGrp="1"/>
          </p:cNvSpPr>
          <p:nvPr>
            <p:ph type="title"/>
          </p:nvPr>
        </p:nvSpPr>
        <p:spPr/>
        <p:txBody>
          <a:bodyPr/>
          <a:lstStyle/>
          <a:p>
            <a:pPr algn="ctr"/>
            <a:r>
              <a:rPr lang="en-US" b="1" dirty="0"/>
              <a:t>Item 6: Achieving Timely Permanency</a:t>
            </a:r>
            <a:endParaRPr lang="en-US" dirty="0"/>
          </a:p>
        </p:txBody>
      </p:sp>
      <p:graphicFrame>
        <p:nvGraphicFramePr>
          <p:cNvPr id="7" name="Content Placeholder 11">
            <a:extLst>
              <a:ext uri="{FF2B5EF4-FFF2-40B4-BE49-F238E27FC236}">
                <a16:creationId xmlns:a16="http://schemas.microsoft.com/office/drawing/2014/main" id="{82D83FAC-FEDF-474C-85B4-326DA89A8763}"/>
              </a:ext>
            </a:extLst>
          </p:cNvPr>
          <p:cNvGraphicFramePr>
            <a:graphicFrameLocks/>
          </p:cNvGraphicFramePr>
          <p:nvPr>
            <p:extLst/>
          </p:nvPr>
        </p:nvGraphicFramePr>
        <p:xfrm>
          <a:off x="1103587" y="1540860"/>
          <a:ext cx="9264869" cy="52067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07994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98797467"/>
              </p:ext>
            </p:extLst>
          </p:nvPr>
        </p:nvGraphicFramePr>
        <p:xfrm>
          <a:off x="290457" y="1463040"/>
          <a:ext cx="9832489" cy="4713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9E66EACE-66A0-40D6-AF2F-9748ECA5A170}" type="slidenum">
              <a:rPr lang="en-US" smtClean="0"/>
              <a:t>2</a:t>
            </a:fld>
            <a:endParaRPr lang="en-US" dirty="0"/>
          </a:p>
        </p:txBody>
      </p:sp>
    </p:spTree>
    <p:extLst>
      <p:ext uri="{BB962C8B-B14F-4D97-AF65-F5344CB8AC3E}">
        <p14:creationId xmlns:p14="http://schemas.microsoft.com/office/powerpoint/2010/main" val="2064658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198"/>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Permanency Outcome 2</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2499360" y="4589463"/>
            <a:ext cx="8848090" cy="1500187"/>
          </a:xfrm>
        </p:spPr>
        <p:txBody>
          <a:bodyPr>
            <a:normAutofit/>
          </a:bodyPr>
          <a:lstStyle/>
          <a:p>
            <a:r>
              <a:rPr lang="en-US" sz="3600" dirty="0">
                <a:solidFill>
                  <a:schemeClr val="tx1"/>
                </a:solidFill>
              </a:rPr>
              <a:t>The Continuity of Family Relationships and Connections is Preserved for Children</a:t>
            </a:r>
          </a:p>
          <a:p>
            <a:endParaRPr lang="en-US" sz="4000" dirty="0">
              <a:solidFill>
                <a:schemeClr val="tx1"/>
              </a:solidFill>
            </a:endParaRPr>
          </a:p>
          <a:p>
            <a:endParaRPr lang="en-US" sz="4400" dirty="0"/>
          </a:p>
        </p:txBody>
      </p:sp>
      <p:sp>
        <p:nvSpPr>
          <p:cNvPr id="8" name="Slide Number Placeholder 7"/>
          <p:cNvSpPr>
            <a:spLocks noGrp="1"/>
          </p:cNvSpPr>
          <p:nvPr>
            <p:ph type="sldNum" sz="quarter" idx="12"/>
          </p:nvPr>
        </p:nvSpPr>
        <p:spPr/>
        <p:txBody>
          <a:bodyPr/>
          <a:lstStyle/>
          <a:p>
            <a:fld id="{9E66EACE-66A0-40D6-AF2F-9748ECA5A170}" type="slidenum">
              <a:rPr lang="en-US" smtClean="0"/>
              <a:t>20</a:t>
            </a:fld>
            <a:endParaRPr lang="en-US" dirty="0"/>
          </a:p>
        </p:txBody>
      </p:sp>
    </p:spTree>
    <p:extLst>
      <p:ext uri="{BB962C8B-B14F-4D97-AF65-F5344CB8AC3E}">
        <p14:creationId xmlns:p14="http://schemas.microsoft.com/office/powerpoint/2010/main" val="988146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Permanency Outcome 2 State Performance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0528661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9E66EACE-66A0-40D6-AF2F-9748ECA5A170}" type="slidenum">
              <a:rPr lang="en-US" smtClean="0"/>
              <a:t>21</a:t>
            </a:fld>
            <a:endParaRPr lang="en-US" dirty="0"/>
          </a:p>
        </p:txBody>
      </p:sp>
    </p:spTree>
    <p:extLst>
      <p:ext uri="{BB962C8B-B14F-4D97-AF65-F5344CB8AC3E}">
        <p14:creationId xmlns:p14="http://schemas.microsoft.com/office/powerpoint/2010/main" val="472750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14197-43CB-4448-8A60-A4838523F632}"/>
              </a:ext>
            </a:extLst>
          </p:cNvPr>
          <p:cNvSpPr>
            <a:spLocks noGrp="1"/>
          </p:cNvSpPr>
          <p:nvPr>
            <p:ph type="title"/>
          </p:nvPr>
        </p:nvSpPr>
        <p:spPr/>
        <p:txBody>
          <a:bodyPr/>
          <a:lstStyle/>
          <a:p>
            <a:pPr algn="ctr"/>
            <a:r>
              <a:rPr lang="en-US" b="1" dirty="0"/>
              <a:t>Item 7: Placement with Sibling</a:t>
            </a:r>
            <a:endParaRPr lang="en-US" dirty="0"/>
          </a:p>
        </p:txBody>
      </p:sp>
      <p:graphicFrame>
        <p:nvGraphicFramePr>
          <p:cNvPr id="8" name="Content Placeholder 7">
            <a:extLst>
              <a:ext uri="{FF2B5EF4-FFF2-40B4-BE49-F238E27FC236}">
                <a16:creationId xmlns:a16="http://schemas.microsoft.com/office/drawing/2014/main" id="{4216BD17-64EA-49DA-BFD3-D059D329C723}"/>
              </a:ext>
            </a:extLst>
          </p:cNvPr>
          <p:cNvGraphicFramePr>
            <a:graphicFrameLocks noGrp="1"/>
          </p:cNvGraphicFramePr>
          <p:nvPr>
            <p:ph sz="half" idx="1"/>
            <p:extLst>
              <p:ext uri="{D42A27DB-BD31-4B8C-83A1-F6EECF244321}">
                <p14:modId xmlns:p14="http://schemas.microsoft.com/office/powerpoint/2010/main" val="687545299"/>
              </p:ext>
            </p:extLst>
          </p:nvPr>
        </p:nvGraphicFramePr>
        <p:xfrm>
          <a:off x="536029" y="1324303"/>
          <a:ext cx="5483772" cy="4852660"/>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4">
            <a:extLst>
              <a:ext uri="{FF2B5EF4-FFF2-40B4-BE49-F238E27FC236}">
                <a16:creationId xmlns:a16="http://schemas.microsoft.com/office/drawing/2014/main" id="{60233D51-F245-4C1E-92A0-00844D8F4959}"/>
              </a:ext>
            </a:extLst>
          </p:cNvPr>
          <p:cNvSpPr>
            <a:spLocks noGrp="1"/>
          </p:cNvSpPr>
          <p:nvPr>
            <p:ph sz="half" idx="2"/>
          </p:nvPr>
        </p:nvSpPr>
        <p:spPr>
          <a:xfrm>
            <a:off x="6172200" y="1640215"/>
            <a:ext cx="5181600" cy="4852660"/>
          </a:xfrm>
        </p:spPr>
        <p:txBody>
          <a:bodyPr>
            <a:normAutofit/>
          </a:bodyPr>
          <a:lstStyle/>
          <a:p>
            <a:pPr>
              <a:spcAft>
                <a:spcPts val="600"/>
              </a:spcAft>
            </a:pPr>
            <a:r>
              <a:rPr lang="en-US" sz="3000" dirty="0"/>
              <a:t>97% of the 33 applicable cases were rated as a Strength</a:t>
            </a:r>
          </a:p>
          <a:p>
            <a:pPr>
              <a:spcAft>
                <a:spcPts val="600"/>
              </a:spcAft>
            </a:pPr>
            <a:r>
              <a:rPr lang="en-US" sz="3000" dirty="0"/>
              <a:t>In 70% of the cases reviewed, the target child was placed with sibling(s) who were also in care</a:t>
            </a:r>
          </a:p>
          <a:p>
            <a:r>
              <a:rPr lang="en-US" sz="3000" dirty="0"/>
              <a:t>There was a valid reason for the separation in 9 the 10 cases where siblings were not placed together</a:t>
            </a:r>
          </a:p>
        </p:txBody>
      </p:sp>
      <p:sp>
        <p:nvSpPr>
          <p:cNvPr id="4" name="Slide Number Placeholder 3">
            <a:extLst>
              <a:ext uri="{FF2B5EF4-FFF2-40B4-BE49-F238E27FC236}">
                <a16:creationId xmlns:a16="http://schemas.microsoft.com/office/drawing/2014/main" id="{050922F3-3B5B-45A8-950B-F7614A7B519C}"/>
              </a:ext>
            </a:extLst>
          </p:cNvPr>
          <p:cNvSpPr>
            <a:spLocks noGrp="1"/>
          </p:cNvSpPr>
          <p:nvPr>
            <p:ph type="sldNum" sz="quarter" idx="12"/>
          </p:nvPr>
        </p:nvSpPr>
        <p:spPr>
          <a:xfrm>
            <a:off x="8610600" y="6310312"/>
            <a:ext cx="2743200" cy="365125"/>
          </a:xfrm>
        </p:spPr>
        <p:txBody>
          <a:bodyPr/>
          <a:lstStyle/>
          <a:p>
            <a:fld id="{9E66EACE-66A0-40D6-AF2F-9748ECA5A170}" type="slidenum">
              <a:rPr lang="en-US" smtClean="0"/>
              <a:t>22</a:t>
            </a:fld>
            <a:endParaRPr lang="en-US" dirty="0"/>
          </a:p>
        </p:txBody>
      </p:sp>
    </p:spTree>
    <p:extLst>
      <p:ext uri="{BB962C8B-B14F-4D97-AF65-F5344CB8AC3E}">
        <p14:creationId xmlns:p14="http://schemas.microsoft.com/office/powerpoint/2010/main" val="4276962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D542D-B990-4DFC-AF1C-F2374E590FE0}"/>
              </a:ext>
            </a:extLst>
          </p:cNvPr>
          <p:cNvSpPr>
            <a:spLocks noGrp="1"/>
          </p:cNvSpPr>
          <p:nvPr>
            <p:ph type="title"/>
          </p:nvPr>
        </p:nvSpPr>
        <p:spPr/>
        <p:txBody>
          <a:bodyPr/>
          <a:lstStyle/>
          <a:p>
            <a:pPr algn="ctr"/>
            <a:r>
              <a:rPr lang="en-US" b="1" dirty="0"/>
              <a:t>Item 8: Visiting With Parents and Siblings in Foster Care</a:t>
            </a:r>
          </a:p>
        </p:txBody>
      </p:sp>
      <p:graphicFrame>
        <p:nvGraphicFramePr>
          <p:cNvPr id="6" name="Content Placeholder 5">
            <a:extLst>
              <a:ext uri="{FF2B5EF4-FFF2-40B4-BE49-F238E27FC236}">
                <a16:creationId xmlns:a16="http://schemas.microsoft.com/office/drawing/2014/main" id="{30D7522D-937E-447E-8A5C-C6322DDCF13D}"/>
              </a:ext>
            </a:extLst>
          </p:cNvPr>
          <p:cNvGraphicFramePr>
            <a:graphicFrameLocks noGrp="1"/>
          </p:cNvGraphicFramePr>
          <p:nvPr>
            <p:ph idx="1"/>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34406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459BC-41C3-4B4C-93E4-4F34BED3315F}"/>
              </a:ext>
            </a:extLst>
          </p:cNvPr>
          <p:cNvSpPr>
            <a:spLocks noGrp="1"/>
          </p:cNvSpPr>
          <p:nvPr>
            <p:ph type="title"/>
          </p:nvPr>
        </p:nvSpPr>
        <p:spPr>
          <a:xfrm>
            <a:off x="2476500" y="365125"/>
            <a:ext cx="8877300" cy="1325563"/>
          </a:xfrm>
        </p:spPr>
        <p:txBody>
          <a:bodyPr/>
          <a:lstStyle/>
          <a:p>
            <a:r>
              <a:rPr lang="en-US" b="1" dirty="0"/>
              <a:t>Item 9: Preserving Connections</a:t>
            </a:r>
          </a:p>
        </p:txBody>
      </p:sp>
      <p:sp>
        <p:nvSpPr>
          <p:cNvPr id="3" name="Content Placeholder 2">
            <a:extLst>
              <a:ext uri="{FF2B5EF4-FFF2-40B4-BE49-F238E27FC236}">
                <a16:creationId xmlns:a16="http://schemas.microsoft.com/office/drawing/2014/main" id="{584D8588-1188-47EF-8072-A75504CF86D3}"/>
              </a:ext>
            </a:extLst>
          </p:cNvPr>
          <p:cNvSpPr>
            <a:spLocks noGrp="1"/>
          </p:cNvSpPr>
          <p:nvPr>
            <p:ph idx="1"/>
          </p:nvPr>
        </p:nvSpPr>
        <p:spPr/>
        <p:txBody>
          <a:bodyPr/>
          <a:lstStyle/>
          <a:p>
            <a:r>
              <a:rPr lang="en-US" dirty="0"/>
              <a:t>Concerted efforts were made to maintain child’s important connection in 73%  of applicable cases.</a:t>
            </a:r>
          </a:p>
          <a:p>
            <a:r>
              <a:rPr lang="en-US" dirty="0"/>
              <a:t>Inquiry to determine tribal membership was made in 95% of applicable cases.</a:t>
            </a:r>
          </a:p>
          <a:p>
            <a:r>
              <a:rPr lang="en-US" dirty="0"/>
              <a:t>Tribe was provided notification in 2 of the 5 applicable cases (40%)</a:t>
            </a:r>
          </a:p>
          <a:p>
            <a:r>
              <a:rPr lang="en-US" dirty="0"/>
              <a:t>Child placed in accordance with ICWA placement preferences in 3 of the 5 applicable cases (60%)</a:t>
            </a:r>
          </a:p>
        </p:txBody>
      </p:sp>
      <p:sp>
        <p:nvSpPr>
          <p:cNvPr id="4" name="Slide Number Placeholder 3">
            <a:extLst>
              <a:ext uri="{FF2B5EF4-FFF2-40B4-BE49-F238E27FC236}">
                <a16:creationId xmlns:a16="http://schemas.microsoft.com/office/drawing/2014/main" id="{843CF4B1-3806-4449-8FCF-C0D517FFF925}"/>
              </a:ext>
            </a:extLst>
          </p:cNvPr>
          <p:cNvSpPr>
            <a:spLocks noGrp="1"/>
          </p:cNvSpPr>
          <p:nvPr>
            <p:ph type="sldNum" sz="quarter" idx="12"/>
          </p:nvPr>
        </p:nvSpPr>
        <p:spPr/>
        <p:txBody>
          <a:bodyPr/>
          <a:lstStyle/>
          <a:p>
            <a:fld id="{9E66EACE-66A0-40D6-AF2F-9748ECA5A170}" type="slidenum">
              <a:rPr lang="en-US" smtClean="0"/>
              <a:t>24</a:t>
            </a:fld>
            <a:endParaRPr lang="en-US" dirty="0"/>
          </a:p>
        </p:txBody>
      </p:sp>
    </p:spTree>
    <p:extLst>
      <p:ext uri="{BB962C8B-B14F-4D97-AF65-F5344CB8AC3E}">
        <p14:creationId xmlns:p14="http://schemas.microsoft.com/office/powerpoint/2010/main" val="540166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87DA7-4A5C-4D75-9142-5BCFDEF07AF3}"/>
              </a:ext>
            </a:extLst>
          </p:cNvPr>
          <p:cNvSpPr>
            <a:spLocks noGrp="1"/>
          </p:cNvSpPr>
          <p:nvPr>
            <p:ph type="title"/>
          </p:nvPr>
        </p:nvSpPr>
        <p:spPr/>
        <p:txBody>
          <a:bodyPr/>
          <a:lstStyle/>
          <a:p>
            <a:pPr algn="ctr"/>
            <a:r>
              <a:rPr lang="en-US" b="1" dirty="0"/>
              <a:t>Item 10: Relative Placement</a:t>
            </a:r>
          </a:p>
        </p:txBody>
      </p:sp>
      <p:sp>
        <p:nvSpPr>
          <p:cNvPr id="3" name="Content Placeholder 2">
            <a:extLst>
              <a:ext uri="{FF2B5EF4-FFF2-40B4-BE49-F238E27FC236}">
                <a16:creationId xmlns:a16="http://schemas.microsoft.com/office/drawing/2014/main" id="{C6CCF602-1AEF-475B-A7A3-D52C8F8F5E7B}"/>
              </a:ext>
            </a:extLst>
          </p:cNvPr>
          <p:cNvSpPr>
            <a:spLocks noGrp="1"/>
          </p:cNvSpPr>
          <p:nvPr>
            <p:ph sz="half" idx="1"/>
          </p:nvPr>
        </p:nvSpPr>
        <p:spPr/>
        <p:txBody>
          <a:bodyPr>
            <a:normAutofit lnSpcReduction="10000"/>
          </a:bodyPr>
          <a:lstStyle/>
          <a:p>
            <a:pPr>
              <a:spcAft>
                <a:spcPts val="1800"/>
              </a:spcAft>
            </a:pPr>
            <a:r>
              <a:rPr lang="en-US" sz="3200" dirty="0"/>
              <a:t>In 56% of the 39 applicable cases, the child’s current or most recent placement was with a relative.</a:t>
            </a:r>
          </a:p>
          <a:p>
            <a:r>
              <a:rPr lang="en-US" sz="3200" dirty="0"/>
              <a:t>In the 22 cases where the child was placed with a relative, that placement was considered stable and appropriate to the child’s needs. </a:t>
            </a:r>
          </a:p>
        </p:txBody>
      </p:sp>
      <p:graphicFrame>
        <p:nvGraphicFramePr>
          <p:cNvPr id="13" name="Content Placeholder 12">
            <a:extLst>
              <a:ext uri="{FF2B5EF4-FFF2-40B4-BE49-F238E27FC236}">
                <a16:creationId xmlns:a16="http://schemas.microsoft.com/office/drawing/2014/main" id="{B108E574-1DAD-4E9A-8A73-38FA2E966A0C}"/>
              </a:ext>
            </a:extLst>
          </p:cNvPr>
          <p:cNvGraphicFramePr>
            <a:graphicFrameLocks noGrp="1"/>
          </p:cNvGraphicFramePr>
          <p:nvPr>
            <p:ph sz="half" idx="2"/>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72221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F8C6CF8-4ED3-451A-9836-17A8BDD375EB}"/>
              </a:ext>
            </a:extLst>
          </p:cNvPr>
          <p:cNvSpPr>
            <a:spLocks noGrp="1"/>
          </p:cNvSpPr>
          <p:nvPr>
            <p:ph type="title"/>
          </p:nvPr>
        </p:nvSpPr>
        <p:spPr>
          <a:xfrm>
            <a:off x="314324" y="365125"/>
            <a:ext cx="11668125" cy="1048039"/>
          </a:xfrm>
        </p:spPr>
        <p:txBody>
          <a:bodyPr>
            <a:noAutofit/>
          </a:bodyPr>
          <a:lstStyle/>
          <a:p>
            <a:r>
              <a:rPr lang="en-US" b="1" dirty="0"/>
              <a:t>Item 11: Relationship of Child in Care With Parents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6039376"/>
              </p:ext>
            </p:extLst>
          </p:nvPr>
        </p:nvGraphicFramePr>
        <p:xfrm>
          <a:off x="573505" y="1136073"/>
          <a:ext cx="10515600" cy="5261137"/>
        </p:xfrm>
        <a:graphic>
          <a:graphicData uri="http://schemas.openxmlformats.org/drawingml/2006/chart">
            <c:chart xmlns:c="http://schemas.openxmlformats.org/drawingml/2006/chart" xmlns:r="http://schemas.openxmlformats.org/officeDocument/2006/relationships" r:id="rId3"/>
          </a:graphicData>
        </a:graphic>
      </p:graphicFrame>
      <p:sp>
        <p:nvSpPr>
          <p:cNvPr id="9" name="Slide Number Placeholder 8"/>
          <p:cNvSpPr>
            <a:spLocks noGrp="1"/>
          </p:cNvSpPr>
          <p:nvPr>
            <p:ph type="sldNum" sz="quarter" idx="12"/>
          </p:nvPr>
        </p:nvSpPr>
        <p:spPr/>
        <p:txBody>
          <a:bodyPr/>
          <a:lstStyle/>
          <a:p>
            <a:fld id="{9E66EACE-66A0-40D6-AF2F-9748ECA5A170}" type="slidenum">
              <a:rPr lang="en-US" smtClean="0"/>
              <a:t>26</a:t>
            </a:fld>
            <a:endParaRPr lang="en-US" dirty="0"/>
          </a:p>
        </p:txBody>
      </p:sp>
    </p:spTree>
    <p:extLst>
      <p:ext uri="{BB962C8B-B14F-4D97-AF65-F5344CB8AC3E}">
        <p14:creationId xmlns:p14="http://schemas.microsoft.com/office/powerpoint/2010/main" val="24838198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198"/>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Well-Being Outcome 1</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2499360" y="4589463"/>
            <a:ext cx="8848090" cy="1500187"/>
          </a:xfrm>
        </p:spPr>
        <p:txBody>
          <a:bodyPr>
            <a:normAutofit/>
          </a:bodyPr>
          <a:lstStyle/>
          <a:p>
            <a:r>
              <a:rPr lang="en-US" sz="3600" dirty="0">
                <a:solidFill>
                  <a:schemeClr val="tx1"/>
                </a:solidFill>
              </a:rPr>
              <a:t>Families Have Enhanced Capacity to Provide for Their Children’s Needs </a:t>
            </a:r>
          </a:p>
          <a:p>
            <a:endParaRPr lang="en-US" sz="4000" dirty="0">
              <a:solidFill>
                <a:schemeClr val="tx1"/>
              </a:solidFill>
            </a:endParaRPr>
          </a:p>
          <a:p>
            <a:endParaRPr lang="en-US" sz="4400" dirty="0"/>
          </a:p>
        </p:txBody>
      </p:sp>
      <p:sp>
        <p:nvSpPr>
          <p:cNvPr id="8" name="Slide Number Placeholder 7"/>
          <p:cNvSpPr>
            <a:spLocks noGrp="1"/>
          </p:cNvSpPr>
          <p:nvPr>
            <p:ph type="sldNum" sz="quarter" idx="12"/>
          </p:nvPr>
        </p:nvSpPr>
        <p:spPr/>
        <p:txBody>
          <a:bodyPr/>
          <a:lstStyle/>
          <a:p>
            <a:fld id="{9E66EACE-66A0-40D6-AF2F-9748ECA5A170}" type="slidenum">
              <a:rPr lang="en-US" smtClean="0"/>
              <a:t>27</a:t>
            </a:fld>
            <a:endParaRPr lang="en-US" dirty="0"/>
          </a:p>
        </p:txBody>
      </p:sp>
    </p:spTree>
    <p:extLst>
      <p:ext uri="{BB962C8B-B14F-4D97-AF65-F5344CB8AC3E}">
        <p14:creationId xmlns:p14="http://schemas.microsoft.com/office/powerpoint/2010/main" val="34530659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Well-Being Outcome 1 State Performance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5317148"/>
              </p:ext>
            </p:extLst>
          </p:nvPr>
        </p:nvGraphicFramePr>
        <p:xfrm>
          <a:off x="838199" y="1097280"/>
          <a:ext cx="10780060" cy="507968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9E66EACE-66A0-40D6-AF2F-9748ECA5A170}" type="slidenum">
              <a:rPr lang="en-US" smtClean="0"/>
              <a:t>28</a:t>
            </a:fld>
            <a:endParaRPr lang="en-US" dirty="0"/>
          </a:p>
        </p:txBody>
      </p:sp>
    </p:spTree>
    <p:extLst>
      <p:ext uri="{BB962C8B-B14F-4D97-AF65-F5344CB8AC3E}">
        <p14:creationId xmlns:p14="http://schemas.microsoft.com/office/powerpoint/2010/main" val="30280994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8C85607-9028-4528-A9D5-872796EF4177}"/>
              </a:ext>
            </a:extLst>
          </p:cNvPr>
          <p:cNvSpPr>
            <a:spLocks noGrp="1"/>
          </p:cNvSpPr>
          <p:nvPr>
            <p:ph type="title"/>
          </p:nvPr>
        </p:nvSpPr>
        <p:spPr>
          <a:xfrm>
            <a:off x="180975" y="365126"/>
            <a:ext cx="11802478" cy="1325563"/>
          </a:xfrm>
        </p:spPr>
        <p:txBody>
          <a:bodyPr>
            <a:normAutofit/>
          </a:bodyPr>
          <a:lstStyle/>
          <a:p>
            <a:pPr algn="ctr"/>
            <a:r>
              <a:rPr lang="en-US" b="1" dirty="0"/>
              <a:t>Item 12: Needs Assessment and Services to Child, Parents, and Foster Parents</a:t>
            </a:r>
          </a:p>
        </p:txBody>
      </p:sp>
      <p:sp>
        <p:nvSpPr>
          <p:cNvPr id="5" name="Content Placeholder 4">
            <a:extLst>
              <a:ext uri="{FF2B5EF4-FFF2-40B4-BE49-F238E27FC236}">
                <a16:creationId xmlns:a16="http://schemas.microsoft.com/office/drawing/2014/main" id="{6AE564B1-FEAC-45CC-85F5-5E1D448784B2}"/>
              </a:ext>
            </a:extLst>
          </p:cNvPr>
          <p:cNvSpPr>
            <a:spLocks noGrp="1"/>
          </p:cNvSpPr>
          <p:nvPr>
            <p:ph sz="half" idx="1"/>
          </p:nvPr>
        </p:nvSpPr>
        <p:spPr>
          <a:xfrm>
            <a:off x="661738" y="1690689"/>
            <a:ext cx="4644188" cy="4938712"/>
          </a:xfrm>
        </p:spPr>
        <p:txBody>
          <a:bodyPr anchor="ctr">
            <a:noAutofit/>
          </a:bodyPr>
          <a:lstStyle/>
          <a:p>
            <a:pPr>
              <a:lnSpc>
                <a:spcPct val="100000"/>
              </a:lnSpc>
            </a:pPr>
            <a:r>
              <a:rPr lang="en-US" sz="2400" dirty="0"/>
              <a:t>Lack of concerted efforts to identify and locate parents</a:t>
            </a:r>
          </a:p>
          <a:p>
            <a:pPr>
              <a:lnSpc>
                <a:spcPct val="100000"/>
              </a:lnSpc>
            </a:pPr>
            <a:r>
              <a:rPr lang="en-US" altLang="en-US" sz="2400" dirty="0">
                <a:cs typeface="Arial" charset="0"/>
              </a:rPr>
              <a:t>Lack of ongoing comprehensive assessments</a:t>
            </a:r>
            <a:endParaRPr lang="en-US" sz="2400" dirty="0"/>
          </a:p>
          <a:p>
            <a:pPr>
              <a:lnSpc>
                <a:spcPct val="100000"/>
              </a:lnSpc>
            </a:pPr>
            <a:r>
              <a:rPr lang="en-US" altLang="en-US" sz="2400" dirty="0">
                <a:cs typeface="Arial" charset="0"/>
              </a:rPr>
              <a:t>Mental and substance abuse needs impact parenting capacity</a:t>
            </a: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635338450"/>
              </p:ext>
            </p:extLst>
          </p:nvPr>
        </p:nvGraphicFramePr>
        <p:xfrm>
          <a:off x="4884821" y="1467853"/>
          <a:ext cx="7098632" cy="5161548"/>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fld id="{9E66EACE-66A0-40D6-AF2F-9748ECA5A170}" type="slidenum">
              <a:rPr lang="en-US" smtClean="0"/>
              <a:t>29</a:t>
            </a:fld>
            <a:endParaRPr lang="en-US" dirty="0"/>
          </a:p>
        </p:txBody>
      </p:sp>
    </p:spTree>
    <p:extLst>
      <p:ext uri="{BB962C8B-B14F-4D97-AF65-F5344CB8AC3E}">
        <p14:creationId xmlns:p14="http://schemas.microsoft.com/office/powerpoint/2010/main" val="42217476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201"/>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Overview</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2499360" y="4589463"/>
            <a:ext cx="8848090" cy="1500187"/>
          </a:xfrm>
        </p:spPr>
        <p:txBody>
          <a:bodyPr>
            <a:normAutofit/>
          </a:bodyPr>
          <a:lstStyle/>
          <a:p>
            <a:r>
              <a:rPr lang="en-US" sz="4400" dirty="0">
                <a:solidFill>
                  <a:schemeClr val="tx1"/>
                </a:solidFill>
              </a:rPr>
              <a:t>Child and Family Services Review</a:t>
            </a:r>
          </a:p>
        </p:txBody>
      </p:sp>
      <p:sp>
        <p:nvSpPr>
          <p:cNvPr id="8" name="Slide Number Placeholder 7"/>
          <p:cNvSpPr>
            <a:spLocks noGrp="1"/>
          </p:cNvSpPr>
          <p:nvPr>
            <p:ph type="sldNum" sz="quarter" idx="12"/>
          </p:nvPr>
        </p:nvSpPr>
        <p:spPr/>
        <p:txBody>
          <a:bodyPr/>
          <a:lstStyle/>
          <a:p>
            <a:fld id="{9E66EACE-66A0-40D6-AF2F-9748ECA5A170}" type="slidenum">
              <a:rPr lang="en-US" smtClean="0"/>
              <a:t>3</a:t>
            </a:fld>
            <a:endParaRPr lang="en-US" dirty="0"/>
          </a:p>
        </p:txBody>
      </p:sp>
    </p:spTree>
    <p:extLst>
      <p:ext uri="{BB962C8B-B14F-4D97-AF65-F5344CB8AC3E}">
        <p14:creationId xmlns:p14="http://schemas.microsoft.com/office/powerpoint/2010/main" val="4753893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C71B56-874D-42FF-9A30-0481B438679B}"/>
              </a:ext>
            </a:extLst>
          </p:cNvPr>
          <p:cNvSpPr>
            <a:spLocks noGrp="1"/>
          </p:cNvSpPr>
          <p:nvPr>
            <p:ph type="title"/>
          </p:nvPr>
        </p:nvSpPr>
        <p:spPr>
          <a:xfrm>
            <a:off x="304800" y="148556"/>
            <a:ext cx="11486148" cy="1325563"/>
          </a:xfrm>
        </p:spPr>
        <p:txBody>
          <a:bodyPr>
            <a:normAutofit/>
          </a:bodyPr>
          <a:lstStyle/>
          <a:p>
            <a:pPr algn="ctr"/>
            <a:r>
              <a:rPr lang="en-US" b="1" dirty="0"/>
              <a:t>Item 13: Child and Family Involvement in </a:t>
            </a:r>
            <a:br>
              <a:rPr lang="en-US" b="1" dirty="0"/>
            </a:br>
            <a:r>
              <a:rPr lang="en-US" b="1" dirty="0"/>
              <a:t>Case Planning</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1730666082"/>
              </p:ext>
            </p:extLst>
          </p:nvPr>
        </p:nvGraphicFramePr>
        <p:xfrm>
          <a:off x="5919537" y="1082842"/>
          <a:ext cx="5871411" cy="5414211"/>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7"/>
          <p:cNvSpPr>
            <a:spLocks noGrp="1"/>
          </p:cNvSpPr>
          <p:nvPr>
            <p:ph sz="half" idx="2"/>
          </p:nvPr>
        </p:nvSpPr>
        <p:spPr>
          <a:xfrm>
            <a:off x="561474" y="2114550"/>
            <a:ext cx="4620126" cy="4177966"/>
          </a:xfrm>
        </p:spPr>
        <p:txBody>
          <a:bodyPr>
            <a:normAutofit/>
          </a:bodyPr>
          <a:lstStyle/>
          <a:p>
            <a:r>
              <a:rPr lang="en-US" dirty="0"/>
              <a:t>Efforts to engage fathers lower than mothers and children</a:t>
            </a:r>
          </a:p>
        </p:txBody>
      </p:sp>
      <p:sp>
        <p:nvSpPr>
          <p:cNvPr id="10" name="Slide Number Placeholder 9"/>
          <p:cNvSpPr>
            <a:spLocks noGrp="1"/>
          </p:cNvSpPr>
          <p:nvPr>
            <p:ph type="sldNum" sz="quarter" idx="12"/>
          </p:nvPr>
        </p:nvSpPr>
        <p:spPr/>
        <p:txBody>
          <a:bodyPr/>
          <a:lstStyle/>
          <a:p>
            <a:fld id="{9E66EACE-66A0-40D6-AF2F-9748ECA5A170}" type="slidenum">
              <a:rPr lang="en-US" smtClean="0"/>
              <a:t>30</a:t>
            </a:fld>
            <a:endParaRPr lang="en-US" dirty="0"/>
          </a:p>
        </p:txBody>
      </p:sp>
    </p:spTree>
    <p:extLst>
      <p:ext uri="{BB962C8B-B14F-4D97-AF65-F5344CB8AC3E}">
        <p14:creationId xmlns:p14="http://schemas.microsoft.com/office/powerpoint/2010/main" val="4050127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C71B56-874D-42FF-9A30-0481B438679B}"/>
              </a:ext>
            </a:extLst>
          </p:cNvPr>
          <p:cNvSpPr>
            <a:spLocks noGrp="1"/>
          </p:cNvSpPr>
          <p:nvPr>
            <p:ph type="title"/>
          </p:nvPr>
        </p:nvSpPr>
        <p:spPr>
          <a:xfrm>
            <a:off x="1676400" y="148556"/>
            <a:ext cx="9400674" cy="1325563"/>
          </a:xfrm>
        </p:spPr>
        <p:txBody>
          <a:bodyPr>
            <a:normAutofit/>
          </a:bodyPr>
          <a:lstStyle/>
          <a:p>
            <a:r>
              <a:rPr lang="en-US" b="1" dirty="0"/>
              <a:t>Item 14: Caseworker Visits with Children</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192202653"/>
              </p:ext>
            </p:extLst>
          </p:nvPr>
        </p:nvGraphicFramePr>
        <p:xfrm>
          <a:off x="5919537" y="1082842"/>
          <a:ext cx="5871411" cy="5414211"/>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7"/>
          <p:cNvSpPr>
            <a:spLocks noGrp="1"/>
          </p:cNvSpPr>
          <p:nvPr>
            <p:ph sz="half" idx="2"/>
          </p:nvPr>
        </p:nvSpPr>
        <p:spPr>
          <a:xfrm>
            <a:off x="561473" y="1614278"/>
            <a:ext cx="4732421" cy="4678238"/>
          </a:xfrm>
        </p:spPr>
        <p:txBody>
          <a:bodyPr>
            <a:normAutofit/>
          </a:bodyPr>
          <a:lstStyle/>
          <a:p>
            <a:r>
              <a:rPr lang="en-US" dirty="0"/>
              <a:t>Quality caseworker visits impacts ongoing risk and safety, involvement of children in planning, assessments and services and well-being of children  </a:t>
            </a:r>
          </a:p>
          <a:p>
            <a:endParaRPr lang="en-US" dirty="0"/>
          </a:p>
          <a:p>
            <a:pPr marL="0" indent="0">
              <a:buNone/>
            </a:pPr>
            <a:endParaRPr lang="en-US" dirty="0"/>
          </a:p>
          <a:p>
            <a:pPr marL="0" indent="0">
              <a:buNone/>
            </a:pPr>
            <a:endParaRPr lang="en-US" dirty="0"/>
          </a:p>
          <a:p>
            <a:pPr marL="0" indent="0">
              <a:buNone/>
            </a:pPr>
            <a:endParaRPr lang="en-US" dirty="0"/>
          </a:p>
        </p:txBody>
      </p:sp>
      <p:sp>
        <p:nvSpPr>
          <p:cNvPr id="3" name="Slide Number Placeholder 2"/>
          <p:cNvSpPr>
            <a:spLocks noGrp="1"/>
          </p:cNvSpPr>
          <p:nvPr>
            <p:ph type="sldNum" sz="quarter" idx="12"/>
          </p:nvPr>
        </p:nvSpPr>
        <p:spPr/>
        <p:txBody>
          <a:bodyPr/>
          <a:lstStyle/>
          <a:p>
            <a:fld id="{9E66EACE-66A0-40D6-AF2F-9748ECA5A170}" type="slidenum">
              <a:rPr lang="en-US" smtClean="0"/>
              <a:t>31</a:t>
            </a:fld>
            <a:endParaRPr lang="en-US" dirty="0"/>
          </a:p>
        </p:txBody>
      </p:sp>
    </p:spTree>
    <p:extLst>
      <p:ext uri="{BB962C8B-B14F-4D97-AF65-F5344CB8AC3E}">
        <p14:creationId xmlns:p14="http://schemas.microsoft.com/office/powerpoint/2010/main" val="4072029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C71B56-874D-42FF-9A30-0481B438679B}"/>
              </a:ext>
            </a:extLst>
          </p:cNvPr>
          <p:cNvSpPr>
            <a:spLocks noGrp="1"/>
          </p:cNvSpPr>
          <p:nvPr>
            <p:ph type="title"/>
          </p:nvPr>
        </p:nvSpPr>
        <p:spPr>
          <a:xfrm>
            <a:off x="561474" y="148556"/>
            <a:ext cx="10515600" cy="1325563"/>
          </a:xfrm>
        </p:spPr>
        <p:txBody>
          <a:bodyPr>
            <a:normAutofit/>
          </a:bodyPr>
          <a:lstStyle/>
          <a:p>
            <a:pPr algn="ctr"/>
            <a:r>
              <a:rPr lang="en-US" b="1" dirty="0"/>
              <a:t>Item 15: Caseworker Visits with Parents</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20980514"/>
              </p:ext>
            </p:extLst>
          </p:nvPr>
        </p:nvGraphicFramePr>
        <p:xfrm>
          <a:off x="5666875" y="1409741"/>
          <a:ext cx="6124074" cy="4882775"/>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7"/>
          <p:cNvSpPr>
            <a:spLocks noGrp="1"/>
          </p:cNvSpPr>
          <p:nvPr>
            <p:ph sz="half" idx="2"/>
          </p:nvPr>
        </p:nvSpPr>
        <p:spPr>
          <a:xfrm>
            <a:off x="561473" y="1614278"/>
            <a:ext cx="5105402" cy="4678238"/>
          </a:xfrm>
        </p:spPr>
        <p:txBody>
          <a:bodyPr>
            <a:normAutofit/>
          </a:bodyPr>
          <a:lstStyle/>
          <a:p>
            <a:r>
              <a:rPr lang="en-US" dirty="0"/>
              <a:t>Stronger performance for in-home services cases than foster care cases:</a:t>
            </a:r>
          </a:p>
          <a:p>
            <a:pPr lvl="1">
              <a:buFont typeface="Calibri" panose="020F0502020204030204" pitchFamily="34" charset="0"/>
              <a:buChar char="–"/>
              <a:defRPr/>
            </a:pPr>
            <a:r>
              <a:rPr lang="en-US" sz="2800" dirty="0"/>
              <a:t>Foster Care: 39%</a:t>
            </a:r>
          </a:p>
          <a:p>
            <a:pPr lvl="1">
              <a:buFont typeface="Calibri" panose="020F0502020204030204" pitchFamily="34" charset="0"/>
              <a:buChar char="–"/>
              <a:defRPr/>
            </a:pPr>
            <a:r>
              <a:rPr lang="en-US" sz="2800" dirty="0"/>
              <a:t>In-Home Services: 52%</a:t>
            </a:r>
          </a:p>
        </p:txBody>
      </p:sp>
      <p:sp>
        <p:nvSpPr>
          <p:cNvPr id="3" name="Slide Number Placeholder 2"/>
          <p:cNvSpPr>
            <a:spLocks noGrp="1"/>
          </p:cNvSpPr>
          <p:nvPr>
            <p:ph type="sldNum" sz="quarter" idx="12"/>
          </p:nvPr>
        </p:nvSpPr>
        <p:spPr/>
        <p:txBody>
          <a:bodyPr/>
          <a:lstStyle/>
          <a:p>
            <a:fld id="{9E66EACE-66A0-40D6-AF2F-9748ECA5A170}" type="slidenum">
              <a:rPr lang="en-US" smtClean="0"/>
              <a:t>32</a:t>
            </a:fld>
            <a:endParaRPr lang="en-US" dirty="0"/>
          </a:p>
        </p:txBody>
      </p:sp>
    </p:spTree>
    <p:extLst>
      <p:ext uri="{BB962C8B-B14F-4D97-AF65-F5344CB8AC3E}">
        <p14:creationId xmlns:p14="http://schemas.microsoft.com/office/powerpoint/2010/main" val="1935214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198"/>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Well-Being Outcome 2</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2499360" y="4589463"/>
            <a:ext cx="8848090" cy="1500187"/>
          </a:xfrm>
        </p:spPr>
        <p:txBody>
          <a:bodyPr>
            <a:normAutofit/>
          </a:bodyPr>
          <a:lstStyle/>
          <a:p>
            <a:r>
              <a:rPr lang="en-US" sz="3600" dirty="0">
                <a:solidFill>
                  <a:schemeClr val="tx1"/>
                </a:solidFill>
              </a:rPr>
              <a:t>Children Receive Appropriate Services to Meet Their Educational Needs</a:t>
            </a:r>
          </a:p>
          <a:p>
            <a:endParaRPr lang="en-US" sz="4000" dirty="0">
              <a:solidFill>
                <a:schemeClr val="tx1"/>
              </a:solidFill>
            </a:endParaRPr>
          </a:p>
          <a:p>
            <a:endParaRPr lang="en-US" sz="4400" dirty="0"/>
          </a:p>
        </p:txBody>
      </p:sp>
      <p:sp>
        <p:nvSpPr>
          <p:cNvPr id="8" name="Slide Number Placeholder 7"/>
          <p:cNvSpPr>
            <a:spLocks noGrp="1"/>
          </p:cNvSpPr>
          <p:nvPr>
            <p:ph type="sldNum" sz="quarter" idx="12"/>
          </p:nvPr>
        </p:nvSpPr>
        <p:spPr/>
        <p:txBody>
          <a:bodyPr/>
          <a:lstStyle/>
          <a:p>
            <a:fld id="{9E66EACE-66A0-40D6-AF2F-9748ECA5A170}" type="slidenum">
              <a:rPr lang="en-US" smtClean="0"/>
              <a:t>33</a:t>
            </a:fld>
            <a:endParaRPr lang="en-US" dirty="0"/>
          </a:p>
        </p:txBody>
      </p:sp>
    </p:spTree>
    <p:extLst>
      <p:ext uri="{BB962C8B-B14F-4D97-AF65-F5344CB8AC3E}">
        <p14:creationId xmlns:p14="http://schemas.microsoft.com/office/powerpoint/2010/main" val="3350871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Well-Being Outcome 2 State Performance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21511928"/>
              </p:ext>
            </p:extLst>
          </p:nvPr>
        </p:nvGraphicFramePr>
        <p:xfrm>
          <a:off x="838200" y="1690687"/>
          <a:ext cx="8089232" cy="448627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9E66EACE-66A0-40D6-AF2F-9748ECA5A170}" type="slidenum">
              <a:rPr lang="en-US" smtClean="0"/>
              <a:t>34</a:t>
            </a:fld>
            <a:endParaRPr lang="en-US" dirty="0"/>
          </a:p>
        </p:txBody>
      </p:sp>
    </p:spTree>
    <p:extLst>
      <p:ext uri="{BB962C8B-B14F-4D97-AF65-F5344CB8AC3E}">
        <p14:creationId xmlns:p14="http://schemas.microsoft.com/office/powerpoint/2010/main" val="4294760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198"/>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Well-Being Outcome 3</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2499360" y="4589463"/>
            <a:ext cx="8848090" cy="1500187"/>
          </a:xfrm>
        </p:spPr>
        <p:txBody>
          <a:bodyPr>
            <a:normAutofit/>
          </a:bodyPr>
          <a:lstStyle/>
          <a:p>
            <a:r>
              <a:rPr lang="en-US" sz="3600" dirty="0">
                <a:solidFill>
                  <a:schemeClr val="tx1"/>
                </a:solidFill>
              </a:rPr>
              <a:t>Children Receive Adequate Services to Meet Their Physical and Mental Health Needs</a:t>
            </a:r>
          </a:p>
          <a:p>
            <a:endParaRPr lang="en-US" sz="4000" dirty="0">
              <a:solidFill>
                <a:schemeClr val="tx1"/>
              </a:solidFill>
            </a:endParaRPr>
          </a:p>
          <a:p>
            <a:endParaRPr lang="en-US" sz="4400" dirty="0"/>
          </a:p>
        </p:txBody>
      </p:sp>
      <p:sp>
        <p:nvSpPr>
          <p:cNvPr id="8" name="Slide Number Placeholder 7"/>
          <p:cNvSpPr>
            <a:spLocks noGrp="1"/>
          </p:cNvSpPr>
          <p:nvPr>
            <p:ph type="sldNum" sz="quarter" idx="12"/>
          </p:nvPr>
        </p:nvSpPr>
        <p:spPr/>
        <p:txBody>
          <a:bodyPr/>
          <a:lstStyle/>
          <a:p>
            <a:fld id="{9E66EACE-66A0-40D6-AF2F-9748ECA5A170}" type="slidenum">
              <a:rPr lang="en-US" smtClean="0"/>
              <a:t>35</a:t>
            </a:fld>
            <a:endParaRPr lang="en-US" dirty="0"/>
          </a:p>
        </p:txBody>
      </p:sp>
    </p:spTree>
    <p:extLst>
      <p:ext uri="{BB962C8B-B14F-4D97-AF65-F5344CB8AC3E}">
        <p14:creationId xmlns:p14="http://schemas.microsoft.com/office/powerpoint/2010/main" val="4141680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Well-Being Outcome 3 State Performance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73962958"/>
              </p:ext>
            </p:extLst>
          </p:nvPr>
        </p:nvGraphicFramePr>
        <p:xfrm>
          <a:off x="3914774" y="1431758"/>
          <a:ext cx="7658101" cy="494397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9E66EACE-66A0-40D6-AF2F-9748ECA5A170}" type="slidenum">
              <a:rPr lang="en-US" smtClean="0"/>
              <a:t>36</a:t>
            </a:fld>
            <a:endParaRPr lang="en-US" dirty="0"/>
          </a:p>
        </p:txBody>
      </p:sp>
      <p:sp>
        <p:nvSpPr>
          <p:cNvPr id="3" name="Rectangle 2"/>
          <p:cNvSpPr/>
          <p:nvPr/>
        </p:nvSpPr>
        <p:spPr>
          <a:xfrm>
            <a:off x="304801" y="1877110"/>
            <a:ext cx="3781424" cy="2246769"/>
          </a:xfrm>
          <a:prstGeom prst="rect">
            <a:avLst/>
          </a:prstGeom>
        </p:spPr>
        <p:txBody>
          <a:bodyPr wrap="square">
            <a:spAutoFit/>
          </a:bodyPr>
          <a:lstStyle/>
          <a:p>
            <a:pPr marL="457200" lvl="0" indent="-457200">
              <a:buFont typeface="Arial" panose="020B0604020202020204" pitchFamily="34" charset="0"/>
              <a:buChar char="•"/>
            </a:pPr>
            <a:r>
              <a:rPr lang="en-US" sz="2800" dirty="0"/>
              <a:t>Better performance for in-home services cases (74%) than foster care cases (50%)</a:t>
            </a:r>
          </a:p>
        </p:txBody>
      </p:sp>
    </p:spTree>
    <p:extLst>
      <p:ext uri="{BB962C8B-B14F-4D97-AF65-F5344CB8AC3E}">
        <p14:creationId xmlns:p14="http://schemas.microsoft.com/office/powerpoint/2010/main" val="3219716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198"/>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2342606" y="1709738"/>
            <a:ext cx="9004844" cy="2852737"/>
          </a:xfrm>
        </p:spPr>
        <p:txBody>
          <a:bodyPr/>
          <a:lstStyle/>
          <a:p>
            <a:r>
              <a:rPr lang="en-US" b="1" dirty="0"/>
              <a:t>Systemic Factors</a:t>
            </a:r>
          </a:p>
        </p:txBody>
      </p:sp>
      <p:sp>
        <p:nvSpPr>
          <p:cNvPr id="7" name="Slide Number Placeholder 6"/>
          <p:cNvSpPr>
            <a:spLocks noGrp="1"/>
          </p:cNvSpPr>
          <p:nvPr>
            <p:ph type="sldNum" sz="quarter" idx="12"/>
          </p:nvPr>
        </p:nvSpPr>
        <p:spPr/>
        <p:txBody>
          <a:bodyPr/>
          <a:lstStyle/>
          <a:p>
            <a:fld id="{9E66EACE-66A0-40D6-AF2F-9748ECA5A170}" type="slidenum">
              <a:rPr lang="en-US" smtClean="0"/>
              <a:t>37</a:t>
            </a:fld>
            <a:endParaRPr lang="en-US" dirty="0"/>
          </a:p>
        </p:txBody>
      </p:sp>
    </p:spTree>
    <p:extLst>
      <p:ext uri="{BB962C8B-B14F-4D97-AF65-F5344CB8AC3E}">
        <p14:creationId xmlns:p14="http://schemas.microsoft.com/office/powerpoint/2010/main" val="20123521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4"/>
          <p:cNvSpPr>
            <a:spLocks noGrp="1"/>
          </p:cNvSpPr>
          <p:nvPr>
            <p:ph type="title"/>
          </p:nvPr>
        </p:nvSpPr>
        <p:spPr>
          <a:xfrm>
            <a:off x="838200" y="0"/>
            <a:ext cx="10515600" cy="1325563"/>
          </a:xfrm>
        </p:spPr>
        <p:txBody>
          <a:bodyPr/>
          <a:lstStyle/>
          <a:p>
            <a:pPr algn="ctr"/>
            <a:r>
              <a:rPr lang="en-US" altLang="en-US" b="1" dirty="0">
                <a:cs typeface="Arial" charset="0"/>
              </a:rPr>
              <a:t>CFSR Systemic Factors</a:t>
            </a:r>
          </a:p>
        </p:txBody>
      </p:sp>
      <p:sp>
        <p:nvSpPr>
          <p:cNvPr id="6" name="Content Placeholder 5"/>
          <p:cNvSpPr>
            <a:spLocks noGrp="1"/>
          </p:cNvSpPr>
          <p:nvPr>
            <p:ph idx="1"/>
          </p:nvPr>
        </p:nvSpPr>
        <p:spPr>
          <a:xfrm>
            <a:off x="981075" y="1019175"/>
            <a:ext cx="10896600" cy="5337175"/>
          </a:xfrm>
        </p:spPr>
        <p:txBody>
          <a:bodyPr>
            <a:normAutofit lnSpcReduction="10000"/>
          </a:bodyPr>
          <a:lstStyle/>
          <a:p>
            <a:pPr marL="0" indent="0">
              <a:spcBef>
                <a:spcPts val="0"/>
              </a:spcBef>
              <a:buNone/>
              <a:defRPr/>
            </a:pPr>
            <a:endParaRPr lang="en-US" sz="3200" dirty="0"/>
          </a:p>
          <a:p>
            <a:pPr>
              <a:spcAft>
                <a:spcPts val="600"/>
              </a:spcAft>
              <a:defRPr/>
            </a:pPr>
            <a:r>
              <a:rPr lang="en-US" sz="3200" b="1" dirty="0">
                <a:solidFill>
                  <a:srgbClr val="00B050"/>
                </a:solidFill>
                <a:ea typeface="ＭＳ Ｐゴシック" pitchFamily="34" charset="-128"/>
              </a:rPr>
              <a:t>Statewide Information System</a:t>
            </a:r>
          </a:p>
          <a:p>
            <a:pPr>
              <a:spcAft>
                <a:spcPts val="600"/>
              </a:spcAft>
              <a:defRPr/>
            </a:pPr>
            <a:r>
              <a:rPr lang="en-US" sz="3200" dirty="0">
                <a:ea typeface="ＭＳ Ｐゴシック" pitchFamily="34" charset="-128"/>
              </a:rPr>
              <a:t>Case Review System </a:t>
            </a:r>
          </a:p>
          <a:p>
            <a:pPr>
              <a:spcAft>
                <a:spcPts val="600"/>
              </a:spcAft>
              <a:defRPr/>
            </a:pPr>
            <a:r>
              <a:rPr lang="en-US" sz="3200" dirty="0">
                <a:ea typeface="ＭＳ Ｐゴシック" pitchFamily="34" charset="-128"/>
              </a:rPr>
              <a:t>Quality Assurance System </a:t>
            </a:r>
          </a:p>
          <a:p>
            <a:pPr>
              <a:spcAft>
                <a:spcPts val="600"/>
              </a:spcAft>
              <a:defRPr/>
            </a:pPr>
            <a:r>
              <a:rPr lang="en-US" sz="3200" dirty="0">
                <a:ea typeface="ＭＳ Ｐゴシック" pitchFamily="34" charset="-128"/>
              </a:rPr>
              <a:t>Staff and Provider Training </a:t>
            </a:r>
          </a:p>
          <a:p>
            <a:pPr>
              <a:spcAft>
                <a:spcPts val="600"/>
              </a:spcAft>
              <a:defRPr/>
            </a:pPr>
            <a:r>
              <a:rPr lang="en-US" sz="3200" dirty="0">
                <a:ea typeface="ＭＳ Ｐゴシック" pitchFamily="34" charset="-128"/>
              </a:rPr>
              <a:t>Service Array and Resource Development</a:t>
            </a:r>
          </a:p>
          <a:p>
            <a:pPr>
              <a:spcAft>
                <a:spcPts val="600"/>
              </a:spcAft>
              <a:defRPr/>
            </a:pPr>
            <a:r>
              <a:rPr lang="en-US" sz="3200" b="1" dirty="0">
                <a:solidFill>
                  <a:srgbClr val="00B050"/>
                </a:solidFill>
                <a:ea typeface="ＭＳ Ｐゴシック" pitchFamily="34" charset="-128"/>
              </a:rPr>
              <a:t>Agency Responsiveness to the Community</a:t>
            </a:r>
          </a:p>
          <a:p>
            <a:pPr>
              <a:spcAft>
                <a:spcPts val="600"/>
              </a:spcAft>
              <a:defRPr/>
            </a:pPr>
            <a:r>
              <a:rPr lang="en-US" sz="3200" dirty="0">
                <a:ea typeface="ＭＳ Ｐゴシック" pitchFamily="34" charset="-128"/>
              </a:rPr>
              <a:t>Foster and Adoptive Parent Licensing, Recruitment, and Retention</a:t>
            </a:r>
            <a:endParaRPr lang="en-US" sz="1800" b="1" dirty="0">
              <a:ea typeface="ＭＳ Ｐゴシック" pitchFamily="34" charset="-128"/>
            </a:endParaRPr>
          </a:p>
          <a:p>
            <a:pPr>
              <a:defRPr/>
            </a:pPr>
            <a:endParaRPr lang="en-US" sz="1400" b="1" dirty="0">
              <a:ea typeface="ＭＳ Ｐゴシック" pitchFamily="34" charset="-128"/>
            </a:endParaRPr>
          </a:p>
          <a:p>
            <a:pPr marL="0" indent="0">
              <a:buNone/>
              <a:defRPr/>
            </a:pPr>
            <a:endParaRPr lang="en-US" sz="1400" dirty="0">
              <a:ea typeface="ＭＳ Ｐゴシック" pitchFamily="34" charset="-128"/>
            </a:endParaRPr>
          </a:p>
          <a:p>
            <a:pPr marL="0" indent="0">
              <a:buNone/>
              <a:defRPr/>
            </a:pPr>
            <a:endParaRPr lang="en-US" sz="1400" dirty="0">
              <a:ea typeface="ＭＳ Ｐゴシック" pitchFamily="34" charset="-128"/>
            </a:endParaRPr>
          </a:p>
          <a:p>
            <a:pPr>
              <a:defRPr/>
            </a:pPr>
            <a:endParaRPr lang="en-US" dirty="0"/>
          </a:p>
        </p:txBody>
      </p:sp>
      <p:sp>
        <p:nvSpPr>
          <p:cNvPr id="4" name="Slide Number Placeholder 3"/>
          <p:cNvSpPr>
            <a:spLocks noGrp="1"/>
          </p:cNvSpPr>
          <p:nvPr>
            <p:ph type="sldNum" sz="quarter" idx="10"/>
          </p:nvPr>
        </p:nvSpPr>
        <p:spPr/>
        <p:txBody>
          <a:bodyPr/>
          <a:lstStyle/>
          <a:p>
            <a:pPr>
              <a:defRPr/>
            </a:pPr>
            <a:fld id="{A0373CA6-1AC9-4783-90EC-7AEFBEE10D4E}" type="slidenum">
              <a:rPr lang="en-US" smtClean="0"/>
              <a:pPr>
                <a:defRPr/>
              </a:pPr>
              <a:t>38</a:t>
            </a:fld>
            <a:endParaRPr lang="en-US" dirty="0"/>
          </a:p>
        </p:txBody>
      </p:sp>
      <p:sp>
        <p:nvSpPr>
          <p:cNvPr id="24581" name="TextBox 10"/>
          <p:cNvSpPr txBox="1">
            <a:spLocks noChangeArrowheads="1"/>
          </p:cNvSpPr>
          <p:nvPr/>
        </p:nvSpPr>
        <p:spPr bwMode="auto">
          <a:xfrm>
            <a:off x="6210300" y="4876800"/>
            <a:ext cx="31242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sz="1200" dirty="0">
              <a:latin typeface="Arial" charset="0"/>
              <a:ea typeface="ＭＳ Ｐゴシック" pitchFamily="34" charset="-128"/>
            </a:endParaRPr>
          </a:p>
          <a:p>
            <a:pPr eaLnBrk="1" hangingPunct="1"/>
            <a:endParaRPr lang="en-US" altLang="en-US" dirty="0"/>
          </a:p>
        </p:txBody>
      </p:sp>
    </p:spTree>
    <p:extLst>
      <p:ext uri="{BB962C8B-B14F-4D97-AF65-F5344CB8AC3E}">
        <p14:creationId xmlns:p14="http://schemas.microsoft.com/office/powerpoint/2010/main" val="9020326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a:t>Case Review System</a:t>
            </a:r>
            <a:endParaRPr lang="en-US" b="1" dirty="0">
              <a:solidFill>
                <a:srgbClr val="0070C0"/>
              </a:solidFill>
            </a:endParaRPr>
          </a:p>
        </p:txBody>
      </p:sp>
      <p:sp>
        <p:nvSpPr>
          <p:cNvPr id="4" name="Content Placeholder 3"/>
          <p:cNvSpPr>
            <a:spLocks noGrp="1"/>
          </p:cNvSpPr>
          <p:nvPr>
            <p:ph idx="1"/>
          </p:nvPr>
        </p:nvSpPr>
        <p:spPr>
          <a:xfrm>
            <a:off x="561975" y="1825625"/>
            <a:ext cx="11191875" cy="4351338"/>
          </a:xfrm>
        </p:spPr>
        <p:txBody>
          <a:bodyPr>
            <a:normAutofit/>
          </a:bodyPr>
          <a:lstStyle/>
          <a:p>
            <a:pPr>
              <a:lnSpc>
                <a:spcPct val="100000"/>
              </a:lnSpc>
            </a:pPr>
            <a:r>
              <a:rPr lang="en-US" dirty="0">
                <a:solidFill>
                  <a:srgbClr val="00B050"/>
                </a:solidFill>
                <a:ea typeface="ＭＳ Ｐゴシック" pitchFamily="34" charset="-128"/>
              </a:rPr>
              <a:t>Timely periodic reviews and permanency hearings</a:t>
            </a:r>
          </a:p>
          <a:p>
            <a:pPr>
              <a:lnSpc>
                <a:spcPct val="100000"/>
              </a:lnSpc>
            </a:pPr>
            <a:r>
              <a:rPr lang="en-US" dirty="0">
                <a:ea typeface="ＭＳ Ｐゴシック" pitchFamily="34" charset="-128"/>
              </a:rPr>
              <a:t>Written case plans jointly developed with the child’s parents</a:t>
            </a:r>
          </a:p>
          <a:p>
            <a:pPr>
              <a:lnSpc>
                <a:spcPct val="100000"/>
              </a:lnSpc>
            </a:pPr>
            <a:r>
              <a:rPr lang="en-US" dirty="0">
                <a:ea typeface="ＭＳ Ｐゴシック" pitchFamily="34" charset="-128"/>
              </a:rPr>
              <a:t>Termination of parental rights (TPR) petitions are not routinely filed timely </a:t>
            </a:r>
          </a:p>
          <a:p>
            <a:pPr>
              <a:lnSpc>
                <a:spcPct val="100000"/>
              </a:lnSpc>
            </a:pPr>
            <a:r>
              <a:rPr lang="en-US" dirty="0">
                <a:ea typeface="ＭＳ Ｐゴシック" pitchFamily="34" charset="-128"/>
              </a:rPr>
              <a:t>Foster parents, pre-adoptive parents, and relative caregivers of children in foster care are not consistently provided notice of hearings; however, in most circumstances, when caregivers do attend hearings, they are provided an opportunity to be heard.</a:t>
            </a:r>
          </a:p>
        </p:txBody>
      </p:sp>
      <p:sp>
        <p:nvSpPr>
          <p:cNvPr id="6" name="Slide Number Placeholder 5"/>
          <p:cNvSpPr>
            <a:spLocks noGrp="1"/>
          </p:cNvSpPr>
          <p:nvPr>
            <p:ph type="sldNum" sz="quarter" idx="12"/>
          </p:nvPr>
        </p:nvSpPr>
        <p:spPr/>
        <p:txBody>
          <a:bodyPr/>
          <a:lstStyle/>
          <a:p>
            <a:fld id="{9E66EACE-66A0-40D6-AF2F-9748ECA5A170}" type="slidenum">
              <a:rPr lang="en-US" smtClean="0"/>
              <a:t>39</a:t>
            </a:fld>
            <a:endParaRPr lang="en-US" dirty="0"/>
          </a:p>
        </p:txBody>
      </p:sp>
    </p:spTree>
    <p:extLst>
      <p:ext uri="{BB962C8B-B14F-4D97-AF65-F5344CB8AC3E}">
        <p14:creationId xmlns:p14="http://schemas.microsoft.com/office/powerpoint/2010/main" val="38667193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US" altLang="en-US" b="1" dirty="0">
                <a:cs typeface="Arial" charset="0"/>
              </a:rPr>
              <a:t>Child and Family Services Reviews</a:t>
            </a:r>
          </a:p>
        </p:txBody>
      </p:sp>
      <p:sp>
        <p:nvSpPr>
          <p:cNvPr id="16387"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461963" indent="-461963">
              <a:spcBef>
                <a:spcPct val="0"/>
              </a:spcBef>
              <a:spcAft>
                <a:spcPts val="1800"/>
              </a:spcAft>
              <a:buFont typeface="Wingdings" panose="05000000000000000000" pitchFamily="2" charset="2"/>
              <a:buChar char="§"/>
            </a:pPr>
            <a:r>
              <a:rPr lang="en-US" altLang="en-US" sz="3200" dirty="0">
                <a:cs typeface="Arial" charset="0"/>
              </a:rPr>
              <a:t>Collaborative effort between federal and state governments</a:t>
            </a:r>
          </a:p>
          <a:p>
            <a:pPr marL="461963" indent="-461963">
              <a:spcBef>
                <a:spcPct val="0"/>
              </a:spcBef>
              <a:spcAft>
                <a:spcPts val="1800"/>
              </a:spcAft>
              <a:buFont typeface="Wingdings" panose="05000000000000000000" pitchFamily="2" charset="2"/>
              <a:buChar char="§"/>
            </a:pPr>
            <a:r>
              <a:rPr lang="en-US" altLang="en-US" sz="3200" dirty="0">
                <a:cs typeface="Arial" charset="0"/>
              </a:rPr>
              <a:t>Promote continuous quality improvement in child welfare systems nationally</a:t>
            </a:r>
          </a:p>
          <a:p>
            <a:pPr marL="461963" indent="-461963">
              <a:spcBef>
                <a:spcPct val="0"/>
              </a:spcBef>
              <a:buFont typeface="Wingdings" panose="05000000000000000000" pitchFamily="2" charset="2"/>
              <a:buChar char="§"/>
            </a:pPr>
            <a:r>
              <a:rPr lang="en-US" altLang="en-US" sz="3200" dirty="0">
                <a:cs typeface="Arial" charset="0"/>
              </a:rPr>
              <a:t>Evaluate state performance relative to federal requirements and the state’s Child and Family Services Plan (CFSP)</a:t>
            </a:r>
          </a:p>
        </p:txBody>
      </p:sp>
      <p:sp>
        <p:nvSpPr>
          <p:cNvPr id="1638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D699A3B-F3A1-42E6-9E71-FEF461DEB1CD}" type="slidenum">
              <a:rPr lang="en-US" altLang="en-US" smtClean="0">
                <a:solidFill>
                  <a:srgbClr val="F2F2F2"/>
                </a:solidFill>
                <a:latin typeface="Arial" charset="0"/>
              </a:rPr>
              <a:pPr eaLnBrk="1" hangingPunct="1"/>
              <a:t>4</a:t>
            </a:fld>
            <a:endParaRPr lang="en-US" altLang="en-US" dirty="0">
              <a:solidFill>
                <a:srgbClr val="F2F2F2"/>
              </a:solidFill>
              <a:latin typeface="Arial" charset="0"/>
            </a:endParaRPr>
          </a:p>
        </p:txBody>
      </p:sp>
    </p:spTree>
    <p:extLst>
      <p:ext uri="{BB962C8B-B14F-4D97-AF65-F5344CB8AC3E}">
        <p14:creationId xmlns:p14="http://schemas.microsoft.com/office/powerpoint/2010/main" val="252924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a:t>Quality Assurance System</a:t>
            </a:r>
          </a:p>
        </p:txBody>
      </p:sp>
      <p:sp>
        <p:nvSpPr>
          <p:cNvPr id="4" name="Content Placeholder 3"/>
          <p:cNvSpPr>
            <a:spLocks noGrp="1"/>
          </p:cNvSpPr>
          <p:nvPr>
            <p:ph idx="1"/>
          </p:nvPr>
        </p:nvSpPr>
        <p:spPr/>
        <p:txBody>
          <a:bodyPr>
            <a:normAutofit/>
          </a:bodyPr>
          <a:lstStyle/>
          <a:p>
            <a:pPr marL="806450" lvl="1" indent="-457200">
              <a:lnSpc>
                <a:spcPct val="100000"/>
              </a:lnSpc>
            </a:pPr>
            <a:r>
              <a:rPr lang="en-US" sz="2800" dirty="0"/>
              <a:t>Missouri has many components in place for a strong Quality Assurance system, such as dedicated QA/QI staff, strong aggregate data and a culture that values CQI principles. </a:t>
            </a:r>
          </a:p>
          <a:p>
            <a:pPr marL="806450" lvl="1" indent="-457200">
              <a:lnSpc>
                <a:spcPct val="100000"/>
              </a:lnSpc>
            </a:pPr>
            <a:r>
              <a:rPr lang="en-US" sz="2800" dirty="0"/>
              <a:t>Missouri is implementing a statewide case review process that will provide information to assess practice and services in child welfare cases. </a:t>
            </a:r>
          </a:p>
          <a:p>
            <a:pPr marL="806450" lvl="1" indent="-457200">
              <a:lnSpc>
                <a:spcPct val="100000"/>
              </a:lnSpc>
            </a:pPr>
            <a:r>
              <a:rPr lang="en-US" sz="2800" dirty="0"/>
              <a:t>Missouri’s new case review process does not include dedicated case reviewers and will need to demonstrate that the new process provides consistent and accurate ratings across the state.</a:t>
            </a:r>
          </a:p>
        </p:txBody>
      </p:sp>
      <p:sp>
        <p:nvSpPr>
          <p:cNvPr id="6" name="Slide Number Placeholder 5"/>
          <p:cNvSpPr>
            <a:spLocks noGrp="1"/>
          </p:cNvSpPr>
          <p:nvPr>
            <p:ph type="sldNum" sz="quarter" idx="12"/>
          </p:nvPr>
        </p:nvSpPr>
        <p:spPr/>
        <p:txBody>
          <a:bodyPr/>
          <a:lstStyle/>
          <a:p>
            <a:fld id="{9E66EACE-66A0-40D6-AF2F-9748ECA5A170}" type="slidenum">
              <a:rPr lang="en-US" smtClean="0"/>
              <a:t>40</a:t>
            </a:fld>
            <a:endParaRPr lang="en-US" dirty="0"/>
          </a:p>
        </p:txBody>
      </p:sp>
    </p:spTree>
    <p:extLst>
      <p:ext uri="{BB962C8B-B14F-4D97-AF65-F5344CB8AC3E}">
        <p14:creationId xmlns:p14="http://schemas.microsoft.com/office/powerpoint/2010/main" val="4067935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a:t>Staff and Provider Training</a:t>
            </a:r>
          </a:p>
        </p:txBody>
      </p:sp>
      <p:sp>
        <p:nvSpPr>
          <p:cNvPr id="4" name="Content Placeholder 3"/>
          <p:cNvSpPr>
            <a:spLocks noGrp="1"/>
          </p:cNvSpPr>
          <p:nvPr>
            <p:ph idx="1"/>
          </p:nvPr>
        </p:nvSpPr>
        <p:spPr>
          <a:xfrm>
            <a:off x="914400" y="1619249"/>
            <a:ext cx="10515600" cy="4869783"/>
          </a:xfrm>
        </p:spPr>
        <p:txBody>
          <a:bodyPr>
            <a:normAutofit fontScale="92500" lnSpcReduction="20000"/>
          </a:bodyPr>
          <a:lstStyle/>
          <a:p>
            <a:pPr>
              <a:lnSpc>
                <a:spcPct val="110000"/>
              </a:lnSpc>
              <a:spcBef>
                <a:spcPts val="1200"/>
              </a:spcBef>
            </a:pPr>
            <a:r>
              <a:rPr lang="en-US" u="sng" dirty="0"/>
              <a:t>Initial staff training</a:t>
            </a:r>
            <a:r>
              <a:rPr lang="en-US" dirty="0"/>
              <a:t>: New child welfare agency staff met initial training requirements within established timeframes.  However, initial training for contractor case management is not consistent with Children’s Division (CD) training and the state does not currently track initial training for contract case management staff. </a:t>
            </a:r>
          </a:p>
          <a:p>
            <a:pPr>
              <a:lnSpc>
                <a:spcPct val="110000"/>
              </a:lnSpc>
              <a:spcBef>
                <a:spcPts val="1200"/>
              </a:spcBef>
            </a:pPr>
            <a:r>
              <a:rPr lang="en-US" u="sng" dirty="0"/>
              <a:t>On-going staff training</a:t>
            </a:r>
            <a:r>
              <a:rPr lang="en-US" dirty="0"/>
              <a:t>: Results from employee surveys showed that the ongoing training is not consistently providing staff with the knowledge and skills needed.  The CD does not currently track ongoing training for contracted case management staff. </a:t>
            </a:r>
          </a:p>
          <a:p>
            <a:pPr>
              <a:lnSpc>
                <a:spcPct val="110000"/>
              </a:lnSpc>
              <a:spcBef>
                <a:spcPts val="1200"/>
              </a:spcBef>
            </a:pPr>
            <a:r>
              <a:rPr lang="en-US" u="sng" dirty="0"/>
              <a:t>Foster and adoptive training</a:t>
            </a:r>
            <a:r>
              <a:rPr lang="en-US" dirty="0"/>
              <a:t>: The current training does not provide them with the skills and knowledge needed. The CD does not have a process to collect training data on licensed residential staff. </a:t>
            </a:r>
          </a:p>
        </p:txBody>
      </p:sp>
      <p:sp>
        <p:nvSpPr>
          <p:cNvPr id="6" name="Slide Number Placeholder 5"/>
          <p:cNvSpPr>
            <a:spLocks noGrp="1"/>
          </p:cNvSpPr>
          <p:nvPr>
            <p:ph type="sldNum" sz="quarter" idx="12"/>
          </p:nvPr>
        </p:nvSpPr>
        <p:spPr/>
        <p:txBody>
          <a:bodyPr/>
          <a:lstStyle/>
          <a:p>
            <a:fld id="{9E66EACE-66A0-40D6-AF2F-9748ECA5A170}" type="slidenum">
              <a:rPr lang="en-US" smtClean="0"/>
              <a:t>41</a:t>
            </a:fld>
            <a:endParaRPr lang="en-US" dirty="0"/>
          </a:p>
        </p:txBody>
      </p:sp>
    </p:spTree>
    <p:extLst>
      <p:ext uri="{BB962C8B-B14F-4D97-AF65-F5344CB8AC3E}">
        <p14:creationId xmlns:p14="http://schemas.microsoft.com/office/powerpoint/2010/main" val="33221800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a:t>Service Array and Resource Development</a:t>
            </a:r>
          </a:p>
        </p:txBody>
      </p:sp>
      <p:sp>
        <p:nvSpPr>
          <p:cNvPr id="6" name="Slide Number Placeholder 5"/>
          <p:cNvSpPr>
            <a:spLocks noGrp="1"/>
          </p:cNvSpPr>
          <p:nvPr>
            <p:ph type="sldNum" sz="quarter" idx="12"/>
          </p:nvPr>
        </p:nvSpPr>
        <p:spPr/>
        <p:txBody>
          <a:bodyPr/>
          <a:lstStyle/>
          <a:p>
            <a:fld id="{9E66EACE-66A0-40D6-AF2F-9748ECA5A170}" type="slidenum">
              <a:rPr lang="en-US" smtClean="0"/>
              <a:t>42</a:t>
            </a:fld>
            <a:endParaRPr lang="en-US" dirty="0"/>
          </a:p>
        </p:txBody>
      </p:sp>
      <p:sp>
        <p:nvSpPr>
          <p:cNvPr id="2" name="Content Placeholder 1"/>
          <p:cNvSpPr>
            <a:spLocks noGrp="1"/>
          </p:cNvSpPr>
          <p:nvPr>
            <p:ph idx="1"/>
          </p:nvPr>
        </p:nvSpPr>
        <p:spPr>
          <a:xfrm>
            <a:off x="1028700" y="1730375"/>
            <a:ext cx="10515600" cy="4351338"/>
          </a:xfrm>
        </p:spPr>
        <p:txBody>
          <a:bodyPr>
            <a:normAutofit lnSpcReduction="10000"/>
          </a:bodyPr>
          <a:lstStyle/>
          <a:p>
            <a:pPr>
              <a:lnSpc>
                <a:spcPct val="100000"/>
              </a:lnSpc>
            </a:pPr>
            <a:r>
              <a:rPr lang="en-US" u="sng" dirty="0"/>
              <a:t>Array of Services</a:t>
            </a:r>
            <a:r>
              <a:rPr lang="en-US" dirty="0"/>
              <a:t>: Gaps in services and waiting lists for services such as Intensive Family Reunification Services, Intensive In-Home Services, substance abuse services, mental health services, domestic violence services and housing assistance were identified. </a:t>
            </a:r>
          </a:p>
          <a:p>
            <a:pPr>
              <a:lnSpc>
                <a:spcPct val="100000"/>
              </a:lnSpc>
            </a:pPr>
            <a:r>
              <a:rPr lang="en-US" u="sng" dirty="0"/>
              <a:t>Individualized Services</a:t>
            </a:r>
            <a:r>
              <a:rPr lang="en-US" dirty="0"/>
              <a:t>: Particularly in rural areas of the state, culturally/linguistically appropriate services are not available to meet the unique needs of children and families. Transportation and  accessibility to services were identified as a barrier. Contracted case management agencies have flexible funding to meet individual needs but the state agency does not have similar access to flexible funding. </a:t>
            </a:r>
          </a:p>
        </p:txBody>
      </p:sp>
    </p:spTree>
    <p:extLst>
      <p:ext uri="{BB962C8B-B14F-4D97-AF65-F5344CB8AC3E}">
        <p14:creationId xmlns:p14="http://schemas.microsoft.com/office/powerpoint/2010/main" val="25256250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Foster and Adoptive Parent Licensing, Recruitment and Retention</a:t>
            </a:r>
          </a:p>
        </p:txBody>
      </p:sp>
      <p:sp>
        <p:nvSpPr>
          <p:cNvPr id="5" name="Content Placeholder 4"/>
          <p:cNvSpPr>
            <a:spLocks noGrp="1"/>
          </p:cNvSpPr>
          <p:nvPr>
            <p:ph idx="1"/>
          </p:nvPr>
        </p:nvSpPr>
        <p:spPr/>
        <p:txBody>
          <a:bodyPr>
            <a:normAutofit/>
          </a:bodyPr>
          <a:lstStyle/>
          <a:p>
            <a:pPr>
              <a:defRPr/>
            </a:pPr>
            <a:r>
              <a:rPr lang="en-US" u="sng" dirty="0"/>
              <a:t>Application of Licensing Standards</a:t>
            </a:r>
            <a:r>
              <a:rPr lang="en-US" dirty="0"/>
              <a:t>: State is implementing a process to review the application of licensing standards for child-placing agencies to ensure that standards are applied equally. However, the process is not currently in place.  </a:t>
            </a:r>
          </a:p>
          <a:p>
            <a:pPr>
              <a:defRPr/>
            </a:pPr>
            <a:r>
              <a:rPr lang="en-US" u="sng" dirty="0">
                <a:solidFill>
                  <a:srgbClr val="00B050"/>
                </a:solidFill>
              </a:rPr>
              <a:t>Criminal Background Checks</a:t>
            </a:r>
          </a:p>
          <a:p>
            <a:pPr>
              <a:defRPr/>
            </a:pPr>
            <a:r>
              <a:rPr lang="en-US" u="sng" dirty="0">
                <a:solidFill>
                  <a:srgbClr val="00B050"/>
                </a:solidFill>
              </a:rPr>
              <a:t>Diligent Recruitment of Foster and Adoptive Homes</a:t>
            </a:r>
            <a:endParaRPr lang="en-US" dirty="0">
              <a:solidFill>
                <a:srgbClr val="00B050"/>
              </a:solidFill>
            </a:endParaRPr>
          </a:p>
          <a:p>
            <a:pPr>
              <a:defRPr/>
            </a:pPr>
            <a:r>
              <a:rPr lang="en-US" u="sng" dirty="0"/>
              <a:t>Use of Cross-Jurisdictional Resources</a:t>
            </a:r>
            <a:r>
              <a:rPr lang="en-US" dirty="0"/>
              <a:t>: Data in the statewide assessment showed that most home study assessments received from other states were not completed within the required time frame.</a:t>
            </a:r>
          </a:p>
          <a:p>
            <a:endParaRPr lang="en-US" dirty="0"/>
          </a:p>
        </p:txBody>
      </p:sp>
      <p:sp>
        <p:nvSpPr>
          <p:cNvPr id="7" name="Slide Number Placeholder 6"/>
          <p:cNvSpPr>
            <a:spLocks noGrp="1"/>
          </p:cNvSpPr>
          <p:nvPr>
            <p:ph type="sldNum" sz="quarter" idx="12"/>
          </p:nvPr>
        </p:nvSpPr>
        <p:spPr/>
        <p:txBody>
          <a:bodyPr/>
          <a:lstStyle/>
          <a:p>
            <a:fld id="{9E66EACE-66A0-40D6-AF2F-9748ECA5A170}" type="slidenum">
              <a:rPr lang="en-US" smtClean="0"/>
              <a:t>43</a:t>
            </a:fld>
            <a:endParaRPr lang="en-US" dirty="0"/>
          </a:p>
        </p:txBody>
      </p:sp>
    </p:spTree>
    <p:extLst>
      <p:ext uri="{BB962C8B-B14F-4D97-AF65-F5344CB8AC3E}">
        <p14:creationId xmlns:p14="http://schemas.microsoft.com/office/powerpoint/2010/main" val="6120380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198"/>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1460126" y="2819565"/>
            <a:ext cx="10515600" cy="2852737"/>
          </a:xfrm>
        </p:spPr>
        <p:txBody>
          <a:bodyPr>
            <a:normAutofit/>
          </a:bodyPr>
          <a:lstStyle/>
          <a:p>
            <a:r>
              <a:rPr lang="en-US" b="1" dirty="0"/>
              <a:t>Development of </a:t>
            </a:r>
            <a:br>
              <a:rPr lang="en-US" b="1" dirty="0"/>
            </a:br>
            <a:r>
              <a:rPr lang="en-US" b="1" dirty="0"/>
              <a:t>Program Improvement Plan (PIP)</a:t>
            </a:r>
            <a:br>
              <a:rPr lang="en-US" b="1" dirty="0"/>
            </a:br>
            <a:r>
              <a:rPr lang="en-US" sz="4000" dirty="0"/>
              <a:t>Planning, Leading, and Sustaining Change</a:t>
            </a:r>
            <a:endParaRPr lang="en-US" sz="4000" b="1" dirty="0"/>
          </a:p>
        </p:txBody>
      </p:sp>
      <p:sp>
        <p:nvSpPr>
          <p:cNvPr id="9" name="Slide Number Placeholder 8"/>
          <p:cNvSpPr>
            <a:spLocks noGrp="1"/>
          </p:cNvSpPr>
          <p:nvPr>
            <p:ph type="sldNum" sz="quarter" idx="12"/>
          </p:nvPr>
        </p:nvSpPr>
        <p:spPr/>
        <p:txBody>
          <a:bodyPr/>
          <a:lstStyle/>
          <a:p>
            <a:fld id="{9E66EACE-66A0-40D6-AF2F-9748ECA5A170}" type="slidenum">
              <a:rPr lang="en-US" smtClean="0"/>
              <a:t>44</a:t>
            </a:fld>
            <a:endParaRPr lang="en-US" dirty="0"/>
          </a:p>
        </p:txBody>
      </p:sp>
    </p:spTree>
    <p:extLst>
      <p:ext uri="{BB962C8B-B14F-4D97-AF65-F5344CB8AC3E}">
        <p14:creationId xmlns:p14="http://schemas.microsoft.com/office/powerpoint/2010/main" val="16192566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276606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9E66EACE-66A0-40D6-AF2F-9748ECA5A170}" type="slidenum">
              <a:rPr lang="en-US" smtClean="0"/>
              <a:t>45</a:t>
            </a:fld>
            <a:endParaRPr lang="en-US" dirty="0"/>
          </a:p>
        </p:txBody>
      </p:sp>
    </p:spTree>
    <p:extLst>
      <p:ext uri="{BB962C8B-B14F-4D97-AF65-F5344CB8AC3E}">
        <p14:creationId xmlns:p14="http://schemas.microsoft.com/office/powerpoint/2010/main" val="555820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4ED66-03B9-41E7-8959-018C17ED55CD}"/>
              </a:ext>
            </a:extLst>
          </p:cNvPr>
          <p:cNvSpPr>
            <a:spLocks noGrp="1"/>
          </p:cNvSpPr>
          <p:nvPr>
            <p:ph type="title"/>
          </p:nvPr>
        </p:nvSpPr>
        <p:spPr>
          <a:xfrm>
            <a:off x="647700" y="365125"/>
            <a:ext cx="10706100" cy="1325563"/>
          </a:xfrm>
        </p:spPr>
        <p:txBody>
          <a:bodyPr>
            <a:normAutofit/>
          </a:bodyPr>
          <a:lstStyle/>
          <a:p>
            <a:r>
              <a:rPr lang="en-US" b="1" dirty="0"/>
              <a:t>Cross-Cutting Practice Concerns  </a:t>
            </a:r>
          </a:p>
        </p:txBody>
      </p:sp>
      <p:sp>
        <p:nvSpPr>
          <p:cNvPr id="3" name="Content Placeholder 2">
            <a:extLst>
              <a:ext uri="{FF2B5EF4-FFF2-40B4-BE49-F238E27FC236}">
                <a16:creationId xmlns:a16="http://schemas.microsoft.com/office/drawing/2014/main" id="{0EBEF284-522F-4280-8EAB-534F212B3FA2}"/>
              </a:ext>
            </a:extLst>
          </p:cNvPr>
          <p:cNvSpPr>
            <a:spLocks noGrp="1"/>
          </p:cNvSpPr>
          <p:nvPr>
            <p:ph idx="1"/>
          </p:nvPr>
        </p:nvSpPr>
        <p:spPr>
          <a:xfrm>
            <a:off x="647700" y="1690688"/>
            <a:ext cx="11134725" cy="4986838"/>
          </a:xfrm>
        </p:spPr>
        <p:txBody>
          <a:bodyPr>
            <a:normAutofit/>
          </a:bodyPr>
          <a:lstStyle/>
          <a:p>
            <a:pPr>
              <a:lnSpc>
                <a:spcPct val="100000"/>
              </a:lnSpc>
            </a:pPr>
            <a:r>
              <a:rPr lang="en-US" altLang="en-US" sz="3200" dirty="0">
                <a:cs typeface="Arial" charset="0"/>
              </a:rPr>
              <a:t>Improving quality of safety and needs assessments </a:t>
            </a:r>
          </a:p>
          <a:p>
            <a:pPr>
              <a:lnSpc>
                <a:spcPct val="100000"/>
              </a:lnSpc>
            </a:pPr>
            <a:r>
              <a:rPr lang="en-US" altLang="en-US" sz="3200" dirty="0">
                <a:cs typeface="Arial" charset="0"/>
              </a:rPr>
              <a:t>Improving parent engagement and quality of worker visits with children </a:t>
            </a:r>
          </a:p>
          <a:p>
            <a:pPr>
              <a:lnSpc>
                <a:spcPct val="100000"/>
              </a:lnSpc>
            </a:pPr>
            <a:r>
              <a:rPr lang="en-US" altLang="en-US" sz="3200" dirty="0">
                <a:cs typeface="Arial" charset="0"/>
              </a:rPr>
              <a:t>Improving timely permanency by eliminating court delays, JO delays, and agency delays </a:t>
            </a:r>
          </a:p>
          <a:p>
            <a:pPr>
              <a:lnSpc>
                <a:spcPct val="100000"/>
              </a:lnSpc>
            </a:pPr>
            <a:r>
              <a:rPr lang="en-US" altLang="en-US" sz="3200" dirty="0">
                <a:cs typeface="Arial" charset="0"/>
              </a:rPr>
              <a:t>Strengthening agency and contract case management workforce  </a:t>
            </a:r>
          </a:p>
        </p:txBody>
      </p:sp>
      <p:sp>
        <p:nvSpPr>
          <p:cNvPr id="5" name="Slide Number Placeholder 4"/>
          <p:cNvSpPr>
            <a:spLocks noGrp="1"/>
          </p:cNvSpPr>
          <p:nvPr>
            <p:ph type="sldNum" sz="quarter" idx="12"/>
          </p:nvPr>
        </p:nvSpPr>
        <p:spPr/>
        <p:txBody>
          <a:bodyPr/>
          <a:lstStyle/>
          <a:p>
            <a:fld id="{9E66EACE-66A0-40D6-AF2F-9748ECA5A170}" type="slidenum">
              <a:rPr lang="en-US" smtClean="0"/>
              <a:t>46</a:t>
            </a:fld>
            <a:endParaRPr lang="en-US" dirty="0"/>
          </a:p>
        </p:txBody>
      </p:sp>
    </p:spTree>
    <p:extLst>
      <p:ext uri="{BB962C8B-B14F-4D97-AF65-F5344CB8AC3E}">
        <p14:creationId xmlns:p14="http://schemas.microsoft.com/office/powerpoint/2010/main" val="3835331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FDE7794-CF95-4B99-BC8F-54A5DE7B5C76}"/>
              </a:ext>
            </a:extLst>
          </p:cNvPr>
          <p:cNvSpPr>
            <a:spLocks noGrp="1"/>
          </p:cNvSpPr>
          <p:nvPr>
            <p:ph type="sldNum" sz="quarter" idx="12"/>
          </p:nvPr>
        </p:nvSpPr>
        <p:spPr/>
        <p:txBody>
          <a:bodyPr/>
          <a:lstStyle/>
          <a:p>
            <a:fld id="{9E66EACE-66A0-40D6-AF2F-9748ECA5A170}" type="slidenum">
              <a:rPr lang="en-US" smtClean="0"/>
              <a:t>47</a:t>
            </a:fld>
            <a:endParaRPr lang="en-US" dirty="0"/>
          </a:p>
        </p:txBody>
      </p:sp>
      <p:pic>
        <p:nvPicPr>
          <p:cNvPr id="2050" name="Picture 2">
            <a:extLst>
              <a:ext uri="{FF2B5EF4-FFF2-40B4-BE49-F238E27FC236}">
                <a16:creationId xmlns:a16="http://schemas.microsoft.com/office/drawing/2014/main" id="{20E2FC3D-B00B-4E1C-8310-3EF846DD22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4763"/>
            <a:ext cx="11679237" cy="6821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08040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B3946-792C-425F-B485-0534F534D754}"/>
              </a:ext>
            </a:extLst>
          </p:cNvPr>
          <p:cNvSpPr>
            <a:spLocks noGrp="1"/>
          </p:cNvSpPr>
          <p:nvPr>
            <p:ph type="title"/>
          </p:nvPr>
        </p:nvSpPr>
        <p:spPr/>
        <p:txBody>
          <a:bodyPr/>
          <a:lstStyle/>
          <a:p>
            <a:r>
              <a:rPr lang="en-US" b="1" dirty="0"/>
              <a:t>Quality Safety and Needs Assessments</a:t>
            </a:r>
          </a:p>
        </p:txBody>
      </p:sp>
      <p:sp>
        <p:nvSpPr>
          <p:cNvPr id="3" name="Content Placeholder 2">
            <a:extLst>
              <a:ext uri="{FF2B5EF4-FFF2-40B4-BE49-F238E27FC236}">
                <a16:creationId xmlns:a16="http://schemas.microsoft.com/office/drawing/2014/main" id="{FF32F48B-33AA-4A02-9BDA-20D5539B136A}"/>
              </a:ext>
            </a:extLst>
          </p:cNvPr>
          <p:cNvSpPr>
            <a:spLocks noGrp="1"/>
          </p:cNvSpPr>
          <p:nvPr>
            <p:ph idx="1"/>
          </p:nvPr>
        </p:nvSpPr>
        <p:spPr/>
        <p:txBody>
          <a:bodyPr/>
          <a:lstStyle/>
          <a:p>
            <a:pPr marL="0" indent="0">
              <a:buNone/>
            </a:pPr>
            <a:r>
              <a:rPr lang="en-US" sz="3200" b="1" dirty="0"/>
              <a:t>Strengths:</a:t>
            </a:r>
          </a:p>
          <a:p>
            <a:r>
              <a:rPr lang="en-US" dirty="0"/>
              <a:t>Strong services to keep children safely in their homes-parent aids, intensive in-home services</a:t>
            </a:r>
          </a:p>
          <a:p>
            <a:pPr marL="0" indent="0">
              <a:buNone/>
            </a:pPr>
            <a:r>
              <a:rPr lang="en-US" sz="3200" b="1" dirty="0"/>
              <a:t>Challenges:</a:t>
            </a:r>
          </a:p>
          <a:p>
            <a:r>
              <a:rPr lang="en-US" dirty="0"/>
              <a:t>Assessing initial and ongoing risk and safety </a:t>
            </a:r>
          </a:p>
          <a:p>
            <a:r>
              <a:rPr lang="en-US" dirty="0"/>
              <a:t>Safety services needed but not provided</a:t>
            </a:r>
          </a:p>
          <a:p>
            <a:r>
              <a:rPr lang="en-US" dirty="0"/>
              <a:t>Safety plans that were not monitored</a:t>
            </a:r>
          </a:p>
          <a:p>
            <a:endParaRPr lang="en-US" dirty="0"/>
          </a:p>
        </p:txBody>
      </p:sp>
      <p:sp>
        <p:nvSpPr>
          <p:cNvPr id="4" name="Slide Number Placeholder 3">
            <a:extLst>
              <a:ext uri="{FF2B5EF4-FFF2-40B4-BE49-F238E27FC236}">
                <a16:creationId xmlns:a16="http://schemas.microsoft.com/office/drawing/2014/main" id="{F8C1E143-3B21-4166-81D2-BD8822D8D953}"/>
              </a:ext>
            </a:extLst>
          </p:cNvPr>
          <p:cNvSpPr>
            <a:spLocks noGrp="1"/>
          </p:cNvSpPr>
          <p:nvPr>
            <p:ph type="sldNum" sz="quarter" idx="12"/>
          </p:nvPr>
        </p:nvSpPr>
        <p:spPr/>
        <p:txBody>
          <a:bodyPr/>
          <a:lstStyle/>
          <a:p>
            <a:fld id="{9E66EACE-66A0-40D6-AF2F-9748ECA5A170}" type="slidenum">
              <a:rPr lang="en-US" smtClean="0"/>
              <a:t>48</a:t>
            </a:fld>
            <a:endParaRPr lang="en-US" dirty="0"/>
          </a:p>
        </p:txBody>
      </p:sp>
    </p:spTree>
    <p:extLst>
      <p:ext uri="{BB962C8B-B14F-4D97-AF65-F5344CB8AC3E}">
        <p14:creationId xmlns:p14="http://schemas.microsoft.com/office/powerpoint/2010/main" val="7465860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22D7-8C6A-4C94-AA13-D6CC6218DB6F}"/>
              </a:ext>
            </a:extLst>
          </p:cNvPr>
          <p:cNvSpPr>
            <a:spLocks noGrp="1"/>
          </p:cNvSpPr>
          <p:nvPr>
            <p:ph type="title"/>
          </p:nvPr>
        </p:nvSpPr>
        <p:spPr>
          <a:xfrm>
            <a:off x="838200" y="365125"/>
            <a:ext cx="10515600" cy="920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3CEC382-E3E5-47D0-8C6A-ADF5743578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F468C95-FAC5-4A65-BE25-613C64DAFD99}"/>
              </a:ext>
            </a:extLst>
          </p:cNvPr>
          <p:cNvSpPr>
            <a:spLocks noGrp="1"/>
          </p:cNvSpPr>
          <p:nvPr>
            <p:ph type="sldNum" sz="quarter" idx="12"/>
          </p:nvPr>
        </p:nvSpPr>
        <p:spPr/>
        <p:txBody>
          <a:bodyPr/>
          <a:lstStyle/>
          <a:p>
            <a:fld id="{9E66EACE-66A0-40D6-AF2F-9748ECA5A170}" type="slidenum">
              <a:rPr lang="en-US" smtClean="0"/>
              <a:t>49</a:t>
            </a:fld>
            <a:endParaRPr lang="en-US" dirty="0"/>
          </a:p>
        </p:txBody>
      </p:sp>
      <p:pic>
        <p:nvPicPr>
          <p:cNvPr id="1026" name="Picture 2">
            <a:extLst>
              <a:ext uri="{FF2B5EF4-FFF2-40B4-BE49-F238E27FC236}">
                <a16:creationId xmlns:a16="http://schemas.microsoft.com/office/drawing/2014/main" id="{A894E24F-4F23-4ABA-9E33-26A7AE270C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400" y="-110249"/>
            <a:ext cx="10693399" cy="6245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474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b="1" dirty="0">
                <a:cs typeface="Arial" charset="0"/>
              </a:rPr>
              <a:t>CFSR Process</a:t>
            </a:r>
          </a:p>
        </p:txBody>
      </p:sp>
      <p:sp>
        <p:nvSpPr>
          <p:cNvPr id="3" name="Content Placeholder 2"/>
          <p:cNvSpPr>
            <a:spLocks noGrp="1"/>
          </p:cNvSpPr>
          <p:nvPr>
            <p:ph idx="1"/>
          </p:nvPr>
        </p:nvSpPr>
        <p:spPr>
          <a:xfrm>
            <a:off x="838200" y="1690688"/>
            <a:ext cx="10515600" cy="4435476"/>
          </a:xfrm>
        </p:spPr>
        <p:txBody>
          <a:bodyPr/>
          <a:lstStyle/>
          <a:p>
            <a:pPr marL="0" indent="0">
              <a:buNone/>
              <a:defRPr/>
            </a:pPr>
            <a:r>
              <a:rPr lang="en-US" sz="3600" dirty="0"/>
              <a:t>CFSRs assess child welfare outcomes and systemic functioning using:</a:t>
            </a:r>
          </a:p>
          <a:p>
            <a:pPr lvl="1">
              <a:lnSpc>
                <a:spcPct val="150000"/>
              </a:lnSpc>
              <a:spcAft>
                <a:spcPts val="600"/>
              </a:spcAft>
              <a:defRPr/>
            </a:pPr>
            <a:r>
              <a:rPr lang="en-US" sz="3600" dirty="0"/>
              <a:t>Statewide Assessment</a:t>
            </a:r>
          </a:p>
          <a:p>
            <a:pPr lvl="1">
              <a:lnSpc>
                <a:spcPct val="150000"/>
              </a:lnSpc>
              <a:defRPr/>
            </a:pPr>
            <a:r>
              <a:rPr lang="en-US" sz="3600" dirty="0"/>
              <a:t>Case-level reviews: Case record and interviews</a:t>
            </a:r>
          </a:p>
          <a:p>
            <a:pPr lvl="1">
              <a:lnSpc>
                <a:spcPct val="150000"/>
              </a:lnSpc>
              <a:defRPr/>
            </a:pPr>
            <a:r>
              <a:rPr lang="en-US" sz="3600" dirty="0"/>
              <a:t>Interviews with key state stakeholders and partners</a:t>
            </a:r>
          </a:p>
          <a:p>
            <a:pPr>
              <a:defRPr/>
            </a:pPr>
            <a:endParaRPr lang="en-US" dirty="0"/>
          </a:p>
          <a:p>
            <a:pPr>
              <a:defRPr/>
            </a:pPr>
            <a:endParaRPr lang="en-US" dirty="0"/>
          </a:p>
        </p:txBody>
      </p:sp>
      <p:sp>
        <p:nvSpPr>
          <p:cNvPr id="1843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D13F71F-65A6-42D4-92EA-FF169B35AF6D}" type="slidenum">
              <a:rPr lang="en-US" altLang="en-US" smtClean="0">
                <a:solidFill>
                  <a:srgbClr val="F2F2F2"/>
                </a:solidFill>
                <a:latin typeface="Arial" charset="0"/>
              </a:rPr>
              <a:pPr eaLnBrk="1" hangingPunct="1"/>
              <a:t>5</a:t>
            </a:fld>
            <a:endParaRPr lang="en-US" altLang="en-US" dirty="0">
              <a:solidFill>
                <a:srgbClr val="F2F2F2"/>
              </a:solidFill>
              <a:latin typeface="Arial" charset="0"/>
            </a:endParaRPr>
          </a:p>
        </p:txBody>
      </p:sp>
    </p:spTree>
    <p:extLst>
      <p:ext uri="{BB962C8B-B14F-4D97-AF65-F5344CB8AC3E}">
        <p14:creationId xmlns:p14="http://schemas.microsoft.com/office/powerpoint/2010/main" val="957022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AE177-48B9-4065-9C5B-5E760F205951}"/>
              </a:ext>
            </a:extLst>
          </p:cNvPr>
          <p:cNvSpPr>
            <a:spLocks noGrp="1"/>
          </p:cNvSpPr>
          <p:nvPr>
            <p:ph type="title"/>
          </p:nvPr>
        </p:nvSpPr>
        <p:spPr/>
        <p:txBody>
          <a:bodyPr>
            <a:normAutofit/>
          </a:bodyPr>
          <a:lstStyle/>
          <a:p>
            <a:r>
              <a:rPr lang="en-US" b="1" dirty="0"/>
              <a:t>Parent Engagement and Worker Visits</a:t>
            </a:r>
          </a:p>
        </p:txBody>
      </p:sp>
      <p:sp>
        <p:nvSpPr>
          <p:cNvPr id="3" name="Content Placeholder 2">
            <a:extLst>
              <a:ext uri="{FF2B5EF4-FFF2-40B4-BE49-F238E27FC236}">
                <a16:creationId xmlns:a16="http://schemas.microsoft.com/office/drawing/2014/main" id="{119DE1EB-F35F-447D-B842-45A3272F6F59}"/>
              </a:ext>
            </a:extLst>
          </p:cNvPr>
          <p:cNvSpPr>
            <a:spLocks noGrp="1"/>
          </p:cNvSpPr>
          <p:nvPr>
            <p:ph idx="1"/>
          </p:nvPr>
        </p:nvSpPr>
        <p:spPr/>
        <p:txBody>
          <a:bodyPr>
            <a:normAutofit lnSpcReduction="10000"/>
          </a:bodyPr>
          <a:lstStyle/>
          <a:p>
            <a:pPr marL="0" indent="0">
              <a:buNone/>
            </a:pPr>
            <a:r>
              <a:rPr lang="en-US" b="1" dirty="0"/>
              <a:t>Strength</a:t>
            </a:r>
          </a:p>
          <a:p>
            <a:r>
              <a:rPr lang="en-US" dirty="0"/>
              <a:t>Family Support Team meetings</a:t>
            </a:r>
          </a:p>
          <a:p>
            <a:pPr marL="0" indent="0">
              <a:buNone/>
            </a:pPr>
            <a:r>
              <a:rPr lang="en-US" b="1" dirty="0"/>
              <a:t>Challenges</a:t>
            </a:r>
          </a:p>
          <a:p>
            <a:r>
              <a:rPr lang="en-US" dirty="0"/>
              <a:t>Insufficient quality and frequency of caseworker visits with parents and children </a:t>
            </a:r>
          </a:p>
          <a:p>
            <a:r>
              <a:rPr lang="en-US" dirty="0"/>
              <a:t>Failure to involve parents in case planning</a:t>
            </a:r>
          </a:p>
          <a:p>
            <a:r>
              <a:rPr lang="en-US" dirty="0"/>
              <a:t>Inadequate assessment of parents needs and provision of services</a:t>
            </a:r>
          </a:p>
          <a:p>
            <a:r>
              <a:rPr lang="en-US" dirty="0"/>
              <a:t>Working with incarcerated parents</a:t>
            </a:r>
          </a:p>
          <a:p>
            <a:r>
              <a:rPr lang="en-US" dirty="0"/>
              <a:t>Inadequate efforts to keep parents connected with their children</a:t>
            </a:r>
          </a:p>
          <a:p>
            <a:endParaRPr lang="en-US" dirty="0"/>
          </a:p>
        </p:txBody>
      </p:sp>
      <p:sp>
        <p:nvSpPr>
          <p:cNvPr id="4" name="Slide Number Placeholder 3">
            <a:extLst>
              <a:ext uri="{FF2B5EF4-FFF2-40B4-BE49-F238E27FC236}">
                <a16:creationId xmlns:a16="http://schemas.microsoft.com/office/drawing/2014/main" id="{8FA35AEE-C23C-4FD2-86B9-8D46F4A13330}"/>
              </a:ext>
            </a:extLst>
          </p:cNvPr>
          <p:cNvSpPr>
            <a:spLocks noGrp="1"/>
          </p:cNvSpPr>
          <p:nvPr>
            <p:ph type="sldNum" sz="quarter" idx="12"/>
          </p:nvPr>
        </p:nvSpPr>
        <p:spPr/>
        <p:txBody>
          <a:bodyPr/>
          <a:lstStyle/>
          <a:p>
            <a:fld id="{9E66EACE-66A0-40D6-AF2F-9748ECA5A170}" type="slidenum">
              <a:rPr lang="en-US" smtClean="0"/>
              <a:t>50</a:t>
            </a:fld>
            <a:endParaRPr lang="en-US" dirty="0"/>
          </a:p>
        </p:txBody>
      </p:sp>
    </p:spTree>
    <p:extLst>
      <p:ext uri="{BB962C8B-B14F-4D97-AF65-F5344CB8AC3E}">
        <p14:creationId xmlns:p14="http://schemas.microsoft.com/office/powerpoint/2010/main" val="4250343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C61779-7D2B-48E5-BBAC-8F90A909A11C}"/>
              </a:ext>
            </a:extLst>
          </p:cNvPr>
          <p:cNvSpPr>
            <a:spLocks noGrp="1"/>
          </p:cNvSpPr>
          <p:nvPr>
            <p:ph type="title"/>
          </p:nvPr>
        </p:nvSpPr>
        <p:spPr>
          <a:xfrm>
            <a:off x="783021" y="302063"/>
            <a:ext cx="10515600" cy="1325563"/>
          </a:xfrm>
        </p:spPr>
        <p:txBody>
          <a:bodyPr/>
          <a:lstStyle/>
          <a:p>
            <a:pPr algn="ctr"/>
            <a:r>
              <a:rPr lang="en-US" b="1" dirty="0"/>
              <a:t>Time to Permanency </a:t>
            </a:r>
          </a:p>
        </p:txBody>
      </p:sp>
      <p:graphicFrame>
        <p:nvGraphicFramePr>
          <p:cNvPr id="9" name="Content Placeholder 8">
            <a:extLst>
              <a:ext uri="{FF2B5EF4-FFF2-40B4-BE49-F238E27FC236}">
                <a16:creationId xmlns:a16="http://schemas.microsoft.com/office/drawing/2014/main" id="{31A93CB5-F1AA-4D68-90E8-6536839B6187}"/>
              </a:ext>
            </a:extLst>
          </p:cNvPr>
          <p:cNvGraphicFramePr>
            <a:graphicFrameLocks noGrp="1"/>
          </p:cNvGraphicFramePr>
          <p:nvPr>
            <p:ph sz="half" idx="1"/>
            <p:extLst/>
          </p:nvPr>
        </p:nvGraphicFramePr>
        <p:xfrm>
          <a:off x="838200" y="1430502"/>
          <a:ext cx="4829503" cy="42283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a:extLst>
              <a:ext uri="{FF2B5EF4-FFF2-40B4-BE49-F238E27FC236}">
                <a16:creationId xmlns:a16="http://schemas.microsoft.com/office/drawing/2014/main" id="{3A7A64CC-29F7-4CBF-8C18-16E212036BF5}"/>
              </a:ext>
            </a:extLst>
          </p:cNvPr>
          <p:cNvGraphicFramePr>
            <a:graphicFrameLocks noGrp="1"/>
          </p:cNvGraphicFramePr>
          <p:nvPr>
            <p:ph sz="half" idx="2"/>
            <p:extLst/>
          </p:nvPr>
        </p:nvGraphicFramePr>
        <p:xfrm>
          <a:off x="5667703" y="1430502"/>
          <a:ext cx="5686097" cy="4351338"/>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30E000D7-9DD0-4B7F-9B8B-C951E41FD0B8}"/>
              </a:ext>
            </a:extLst>
          </p:cNvPr>
          <p:cNvSpPr txBox="1"/>
          <p:nvPr/>
        </p:nvSpPr>
        <p:spPr>
          <a:xfrm>
            <a:off x="838200" y="5658836"/>
            <a:ext cx="10938641" cy="954107"/>
          </a:xfrm>
          <a:prstGeom prst="rect">
            <a:avLst/>
          </a:prstGeom>
          <a:noFill/>
        </p:spPr>
        <p:txBody>
          <a:bodyPr wrap="square" rtlCol="0">
            <a:spAutoFit/>
          </a:bodyPr>
          <a:lstStyle/>
          <a:p>
            <a:pPr algn="ctr"/>
            <a:r>
              <a:rPr lang="en-US" sz="2800" dirty="0"/>
              <a:t>Systemic Factor of Case Review – Item 25 Termination of Parental Rights  Area Needing Improvement</a:t>
            </a:r>
          </a:p>
        </p:txBody>
      </p:sp>
    </p:spTree>
    <p:extLst>
      <p:ext uri="{BB962C8B-B14F-4D97-AF65-F5344CB8AC3E}">
        <p14:creationId xmlns:p14="http://schemas.microsoft.com/office/powerpoint/2010/main" val="30480282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2434-DFFA-4877-9853-506C63C6893D}"/>
              </a:ext>
            </a:extLst>
          </p:cNvPr>
          <p:cNvSpPr>
            <a:spLocks noGrp="1"/>
          </p:cNvSpPr>
          <p:nvPr>
            <p:ph type="title"/>
          </p:nvPr>
        </p:nvSpPr>
        <p:spPr/>
        <p:txBody>
          <a:bodyPr>
            <a:normAutofit/>
          </a:bodyPr>
          <a:lstStyle/>
          <a:p>
            <a:r>
              <a:rPr lang="en-US" sz="4000" b="1" dirty="0"/>
              <a:t>Timely Permanency for Children in Foster Care</a:t>
            </a:r>
          </a:p>
        </p:txBody>
      </p:sp>
      <p:sp>
        <p:nvSpPr>
          <p:cNvPr id="3" name="Content Placeholder 2">
            <a:extLst>
              <a:ext uri="{FF2B5EF4-FFF2-40B4-BE49-F238E27FC236}">
                <a16:creationId xmlns:a16="http://schemas.microsoft.com/office/drawing/2014/main" id="{7F768B1E-9D93-40EC-84DE-0DCB7A29468B}"/>
              </a:ext>
            </a:extLst>
          </p:cNvPr>
          <p:cNvSpPr>
            <a:spLocks noGrp="1"/>
          </p:cNvSpPr>
          <p:nvPr>
            <p:ph idx="1"/>
          </p:nvPr>
        </p:nvSpPr>
        <p:spPr/>
        <p:txBody>
          <a:bodyPr/>
          <a:lstStyle/>
          <a:p>
            <a:pPr marL="0" indent="0">
              <a:buNone/>
            </a:pPr>
            <a:r>
              <a:rPr lang="en-US" b="1" dirty="0"/>
              <a:t>Strengths</a:t>
            </a:r>
          </a:p>
          <a:p>
            <a:r>
              <a:rPr lang="en-US" dirty="0"/>
              <a:t>Relative placements, placement stability, placing siblings together maintaining the child’s connections with family</a:t>
            </a:r>
          </a:p>
          <a:p>
            <a:pPr marL="0" indent="0">
              <a:buNone/>
            </a:pPr>
            <a:r>
              <a:rPr lang="en-US" b="1" dirty="0"/>
              <a:t>Challenges</a:t>
            </a:r>
          </a:p>
          <a:p>
            <a:r>
              <a:rPr lang="en-US" dirty="0"/>
              <a:t>Delays in filing for termination of parental rights </a:t>
            </a:r>
          </a:p>
          <a:p>
            <a:r>
              <a:rPr lang="en-US" dirty="0"/>
              <a:t>Delays or failures to change permanency goals</a:t>
            </a:r>
          </a:p>
          <a:p>
            <a:r>
              <a:rPr lang="en-US" dirty="0"/>
              <a:t>Decisions by Juvenile officers that were not consistent with permanency  goals</a:t>
            </a:r>
          </a:p>
          <a:p>
            <a:r>
              <a:rPr lang="en-US" dirty="0"/>
              <a:t>Lack of concurrent planning by the agency</a:t>
            </a:r>
          </a:p>
          <a:p>
            <a:endParaRPr lang="en-US" dirty="0"/>
          </a:p>
          <a:p>
            <a:endParaRPr lang="en-US" dirty="0"/>
          </a:p>
        </p:txBody>
      </p:sp>
      <p:sp>
        <p:nvSpPr>
          <p:cNvPr id="4" name="Slide Number Placeholder 3">
            <a:extLst>
              <a:ext uri="{FF2B5EF4-FFF2-40B4-BE49-F238E27FC236}">
                <a16:creationId xmlns:a16="http://schemas.microsoft.com/office/drawing/2014/main" id="{AFD42BAF-DB5B-40B3-9B57-77274EF61C27}"/>
              </a:ext>
            </a:extLst>
          </p:cNvPr>
          <p:cNvSpPr>
            <a:spLocks noGrp="1"/>
          </p:cNvSpPr>
          <p:nvPr>
            <p:ph type="sldNum" sz="quarter" idx="12"/>
          </p:nvPr>
        </p:nvSpPr>
        <p:spPr/>
        <p:txBody>
          <a:bodyPr/>
          <a:lstStyle/>
          <a:p>
            <a:fld id="{9E66EACE-66A0-40D6-AF2F-9748ECA5A170}" type="slidenum">
              <a:rPr lang="en-US" smtClean="0"/>
              <a:t>52</a:t>
            </a:fld>
            <a:endParaRPr lang="en-US" dirty="0"/>
          </a:p>
        </p:txBody>
      </p:sp>
    </p:spTree>
    <p:extLst>
      <p:ext uri="{BB962C8B-B14F-4D97-AF65-F5344CB8AC3E}">
        <p14:creationId xmlns:p14="http://schemas.microsoft.com/office/powerpoint/2010/main" val="1178589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FCEEE41-DA26-4AC0-95B2-463DC070C28D}"/>
              </a:ext>
            </a:extLst>
          </p:cNvPr>
          <p:cNvSpPr>
            <a:spLocks noGrp="1"/>
          </p:cNvSpPr>
          <p:nvPr>
            <p:ph type="title"/>
          </p:nvPr>
        </p:nvSpPr>
        <p:spPr/>
        <p:txBody>
          <a:bodyPr>
            <a:normAutofit/>
          </a:bodyPr>
          <a:lstStyle/>
          <a:p>
            <a:r>
              <a:rPr lang="en-US" sz="5400" b="1" dirty="0"/>
              <a:t>Workforce</a:t>
            </a:r>
          </a:p>
        </p:txBody>
      </p:sp>
      <p:sp>
        <p:nvSpPr>
          <p:cNvPr id="11" name="Content Placeholder 10">
            <a:extLst>
              <a:ext uri="{FF2B5EF4-FFF2-40B4-BE49-F238E27FC236}">
                <a16:creationId xmlns:a16="http://schemas.microsoft.com/office/drawing/2014/main" id="{AAE4CE85-660A-4378-B4B1-5065297BE3E4}"/>
              </a:ext>
            </a:extLst>
          </p:cNvPr>
          <p:cNvSpPr>
            <a:spLocks noGrp="1"/>
          </p:cNvSpPr>
          <p:nvPr>
            <p:ph sz="half" idx="2"/>
          </p:nvPr>
        </p:nvSpPr>
        <p:spPr>
          <a:xfrm>
            <a:off x="5139559" y="1825625"/>
            <a:ext cx="6214241" cy="4351338"/>
          </a:xfrm>
        </p:spPr>
        <p:txBody>
          <a:bodyPr/>
          <a:lstStyle/>
          <a:p>
            <a:pPr>
              <a:spcAft>
                <a:spcPts val="600"/>
              </a:spcAft>
            </a:pPr>
            <a:r>
              <a:rPr lang="en-US" sz="3200" b="1" dirty="0"/>
              <a:t>Training of agency and contract case management workforce</a:t>
            </a:r>
          </a:p>
          <a:p>
            <a:pPr lvl="1"/>
            <a:r>
              <a:rPr lang="en-US" sz="2800" dirty="0"/>
              <a:t>Item 27 Initial Staff Training</a:t>
            </a:r>
          </a:p>
          <a:p>
            <a:pPr lvl="1">
              <a:spcAft>
                <a:spcPts val="1800"/>
              </a:spcAft>
            </a:pPr>
            <a:r>
              <a:rPr lang="en-US" sz="2800" dirty="0"/>
              <a:t>Item 28 Ongoing Staff Training</a:t>
            </a:r>
          </a:p>
          <a:p>
            <a:r>
              <a:rPr lang="en-US" sz="3200" b="1" dirty="0"/>
              <a:t>Staff turnover</a:t>
            </a:r>
          </a:p>
          <a:p>
            <a:pPr lvl="1"/>
            <a:r>
              <a:rPr lang="en-US" sz="2800" dirty="0"/>
              <a:t>Stakeholder Interviews</a:t>
            </a:r>
          </a:p>
        </p:txBody>
      </p:sp>
      <p:pic>
        <p:nvPicPr>
          <p:cNvPr id="1026" name="Picture 2" descr="Image result for Workforce images">
            <a:extLst>
              <a:ext uri="{FF2B5EF4-FFF2-40B4-BE49-F238E27FC236}">
                <a16:creationId xmlns:a16="http://schemas.microsoft.com/office/drawing/2014/main" id="{D3339CE8-6773-447B-9434-413880A752FF}"/>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838200" y="1690688"/>
            <a:ext cx="45720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4174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p:cNvGraphicFramePr>
            <a:graphicFrameLocks/>
          </p:cNvGraphicFramePr>
          <p:nvPr>
            <p:extLst>
              <p:ext uri="{D42A27DB-BD31-4B8C-83A1-F6EECF244321}">
                <p14:modId xmlns:p14="http://schemas.microsoft.com/office/powerpoint/2010/main" val="715523532"/>
              </p:ext>
            </p:extLst>
          </p:nvPr>
        </p:nvGraphicFramePr>
        <p:xfrm>
          <a:off x="838200" y="1524000"/>
          <a:ext cx="8534400" cy="483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a:xfrm>
            <a:off x="741947" y="365125"/>
            <a:ext cx="10515600" cy="927601"/>
          </a:xfrm>
        </p:spPr>
        <p:txBody>
          <a:bodyPr>
            <a:normAutofit/>
          </a:bodyPr>
          <a:lstStyle/>
          <a:p>
            <a:r>
              <a:rPr lang="en-US" b="1" dirty="0"/>
              <a:t>Stages of PIP Development</a:t>
            </a:r>
          </a:p>
        </p:txBody>
      </p:sp>
      <p:sp>
        <p:nvSpPr>
          <p:cNvPr id="8" name="Slide Number Placeholder 7"/>
          <p:cNvSpPr>
            <a:spLocks noGrp="1"/>
          </p:cNvSpPr>
          <p:nvPr>
            <p:ph type="sldNum" sz="quarter" idx="12"/>
          </p:nvPr>
        </p:nvSpPr>
        <p:spPr/>
        <p:txBody>
          <a:bodyPr/>
          <a:lstStyle/>
          <a:p>
            <a:fld id="{9E66EACE-66A0-40D6-AF2F-9748ECA5A170}" type="slidenum">
              <a:rPr lang="en-US" smtClean="0"/>
              <a:t>54</a:t>
            </a:fld>
            <a:endParaRPr lang="en-US" dirty="0"/>
          </a:p>
        </p:txBody>
      </p:sp>
    </p:spTree>
    <p:extLst>
      <p:ext uri="{BB962C8B-B14F-4D97-AF65-F5344CB8AC3E}">
        <p14:creationId xmlns:p14="http://schemas.microsoft.com/office/powerpoint/2010/main" val="2210769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t>Next Steps</a:t>
            </a:r>
          </a:p>
        </p:txBody>
      </p:sp>
      <p:sp>
        <p:nvSpPr>
          <p:cNvPr id="5" name="Content Placeholder 4"/>
          <p:cNvSpPr>
            <a:spLocks noGrp="1"/>
          </p:cNvSpPr>
          <p:nvPr>
            <p:ph idx="1"/>
          </p:nvPr>
        </p:nvSpPr>
        <p:spPr>
          <a:xfrm>
            <a:off x="838200" y="1690687"/>
            <a:ext cx="10952747" cy="4782302"/>
          </a:xfrm>
        </p:spPr>
        <p:txBody>
          <a:bodyPr>
            <a:noAutofit/>
          </a:bodyPr>
          <a:lstStyle/>
          <a:p>
            <a:pPr>
              <a:defRPr/>
            </a:pPr>
            <a:r>
              <a:rPr lang="en-US" altLang="en-US" dirty="0">
                <a:cs typeface="Arial" charset="0"/>
              </a:rPr>
              <a:t>Continue collaborative work between state and CB to analyze data, and develop and monitor PIP</a:t>
            </a:r>
          </a:p>
          <a:p>
            <a:pPr>
              <a:defRPr/>
            </a:pPr>
            <a:r>
              <a:rPr lang="en-US" altLang="en-US" dirty="0">
                <a:cs typeface="Arial" charset="0"/>
              </a:rPr>
              <a:t>Initial draft PIP due to CB within 90 days of receiving final report and determination of nonconformity (April 5, 2018) </a:t>
            </a:r>
          </a:p>
          <a:p>
            <a:pPr>
              <a:defRPr/>
            </a:pPr>
            <a:r>
              <a:rPr lang="en-US" altLang="en-US" dirty="0">
                <a:cs typeface="Arial" charset="0"/>
              </a:rPr>
              <a:t>Implement PIP over 2 years with additional non-overlapping evaluation period to achieve PIP measurement goals, if needed</a:t>
            </a:r>
          </a:p>
          <a:p>
            <a:r>
              <a:rPr lang="en-US" altLang="en-US" dirty="0"/>
              <a:t>Safety interventions must be prioritized/addressed in less than two years</a:t>
            </a:r>
          </a:p>
          <a:p>
            <a:r>
              <a:rPr lang="en-US" altLang="en-US" dirty="0"/>
              <a:t>State must identify/complete key activities to benchmark progress</a:t>
            </a:r>
          </a:p>
          <a:p>
            <a:r>
              <a:rPr lang="en-US" altLang="en-US" dirty="0"/>
              <a:t>Determine potential capacity building and technical assistance needs and resources</a:t>
            </a:r>
          </a:p>
        </p:txBody>
      </p:sp>
      <p:sp>
        <p:nvSpPr>
          <p:cNvPr id="7" name="Slide Number Placeholder 6"/>
          <p:cNvSpPr>
            <a:spLocks noGrp="1"/>
          </p:cNvSpPr>
          <p:nvPr>
            <p:ph type="sldNum" sz="quarter" idx="12"/>
          </p:nvPr>
        </p:nvSpPr>
        <p:spPr/>
        <p:txBody>
          <a:bodyPr/>
          <a:lstStyle/>
          <a:p>
            <a:fld id="{9E66EACE-66A0-40D6-AF2F-9748ECA5A170}" type="slidenum">
              <a:rPr lang="en-US" smtClean="0"/>
              <a:t>55</a:t>
            </a:fld>
            <a:endParaRPr lang="en-US" dirty="0"/>
          </a:p>
        </p:txBody>
      </p:sp>
    </p:spTree>
    <p:extLst>
      <p:ext uri="{BB962C8B-B14F-4D97-AF65-F5344CB8AC3E}">
        <p14:creationId xmlns:p14="http://schemas.microsoft.com/office/powerpoint/2010/main" val="18277432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39198"/>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1460126" y="2819566"/>
            <a:ext cx="10515600" cy="2125414"/>
          </a:xfrm>
        </p:spPr>
        <p:txBody>
          <a:bodyPr>
            <a:normAutofit/>
          </a:bodyPr>
          <a:lstStyle/>
          <a:p>
            <a:r>
              <a:rPr lang="en-US" b="1" dirty="0"/>
              <a:t>Questions?</a:t>
            </a:r>
            <a:endParaRPr lang="en-US" sz="4000" b="1" dirty="0"/>
          </a:p>
        </p:txBody>
      </p:sp>
      <p:sp>
        <p:nvSpPr>
          <p:cNvPr id="7" name="Slide Number Placeholder 6"/>
          <p:cNvSpPr>
            <a:spLocks noGrp="1"/>
          </p:cNvSpPr>
          <p:nvPr>
            <p:ph type="sldNum" sz="quarter" idx="12"/>
          </p:nvPr>
        </p:nvSpPr>
        <p:spPr/>
        <p:txBody>
          <a:bodyPr/>
          <a:lstStyle/>
          <a:p>
            <a:fld id="{9E66EACE-66A0-40D6-AF2F-9748ECA5A170}" type="slidenum">
              <a:rPr lang="en-US" smtClean="0"/>
              <a:t>56</a:t>
            </a:fld>
            <a:endParaRPr lang="en-US" dirty="0"/>
          </a:p>
        </p:txBody>
      </p:sp>
    </p:spTree>
    <p:extLst>
      <p:ext uri="{BB962C8B-B14F-4D97-AF65-F5344CB8AC3E}">
        <p14:creationId xmlns:p14="http://schemas.microsoft.com/office/powerpoint/2010/main" val="25176346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38175" y="365125"/>
            <a:ext cx="10715625" cy="1325563"/>
          </a:xfrm>
        </p:spPr>
        <p:txBody>
          <a:bodyPr>
            <a:normAutofit/>
          </a:bodyPr>
          <a:lstStyle/>
          <a:p>
            <a:r>
              <a:rPr lang="en-US" altLang="en-US" b="1" dirty="0">
                <a:cs typeface="Arial" charset="0"/>
              </a:rPr>
              <a:t>Round 2 CFSR and PIP</a:t>
            </a:r>
          </a:p>
        </p:txBody>
      </p:sp>
      <p:sp>
        <p:nvSpPr>
          <p:cNvPr id="25603" name="Content Placeholder 2"/>
          <p:cNvSpPr>
            <a:spLocks noGrp="1"/>
          </p:cNvSpPr>
          <p:nvPr>
            <p:ph idx="1"/>
          </p:nvPr>
        </p:nvSpPr>
        <p:spPr bwMode="auto">
          <a:xfrm>
            <a:off x="476251" y="1825625"/>
            <a:ext cx="11258550" cy="43513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10000"/>
          </a:bodyPr>
          <a:lstStyle/>
          <a:p>
            <a:pPr>
              <a:defRPr/>
            </a:pPr>
            <a:r>
              <a:rPr lang="en-US" altLang="en-US" sz="3500" dirty="0">
                <a:cs typeface="Arial" charset="0"/>
              </a:rPr>
              <a:t>Missouri participated in Round 2 CFSR in 2010</a:t>
            </a:r>
          </a:p>
          <a:p>
            <a:pPr>
              <a:defRPr/>
            </a:pPr>
            <a:r>
              <a:rPr lang="en-US" altLang="en-US" sz="3500" dirty="0">
                <a:cs typeface="Arial" charset="0"/>
              </a:rPr>
              <a:t>Missouri did not achieve substantial conformity with any of the outcomes</a:t>
            </a:r>
          </a:p>
          <a:p>
            <a:r>
              <a:rPr lang="en-US" altLang="en-US" sz="3500" dirty="0">
                <a:cs typeface="Arial" charset="0"/>
              </a:rPr>
              <a:t>Missouri was in substantial conformity with 5 of the 7 systemic factors</a:t>
            </a:r>
          </a:p>
          <a:p>
            <a:r>
              <a:rPr lang="en-US" altLang="en-US" sz="3500" dirty="0">
                <a:cs typeface="Arial" charset="0"/>
              </a:rPr>
              <a:t>Missouri entered into a PIP and was able to successfully complete all of its goals</a:t>
            </a:r>
          </a:p>
          <a:p>
            <a:r>
              <a:rPr lang="en-US" altLang="en-US" sz="3500" dirty="0">
                <a:cs typeface="Arial" charset="0"/>
              </a:rPr>
              <a:t>Some OSRI items have changed this round making direct comparisons between years difficult</a:t>
            </a:r>
          </a:p>
          <a:p>
            <a:pPr marL="0" indent="0">
              <a:buNone/>
              <a:defRPr/>
            </a:pPr>
            <a:endParaRPr lang="en-US" altLang="en-US" dirty="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A8D13ACF-2333-4CF1-880D-1638A77D7E4A}" type="slidenum">
              <a:rPr lang="en-US" smtClean="0"/>
              <a:pPr>
                <a:defRPr/>
              </a:pPr>
              <a:t>6</a:t>
            </a:fld>
            <a:endParaRPr lang="en-US" dirty="0"/>
          </a:p>
        </p:txBody>
      </p:sp>
    </p:spTree>
    <p:extLst>
      <p:ext uri="{BB962C8B-B14F-4D97-AF65-F5344CB8AC3E}">
        <p14:creationId xmlns:p14="http://schemas.microsoft.com/office/powerpoint/2010/main" val="2963790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838200" y="303378"/>
            <a:ext cx="10515600" cy="1325563"/>
          </a:xfrm>
        </p:spPr>
        <p:txBody>
          <a:bodyPr/>
          <a:lstStyle/>
          <a:p>
            <a:r>
              <a:rPr lang="en-US" altLang="en-US" b="1" dirty="0">
                <a:cs typeface="Arial" charset="0"/>
              </a:rPr>
              <a:t>Round 3 Missouri CFSR</a:t>
            </a:r>
          </a:p>
        </p:txBody>
      </p:sp>
      <p:sp>
        <p:nvSpPr>
          <p:cNvPr id="31747" name="Content Placeholder 2"/>
          <p:cNvSpPr>
            <a:spLocks noGrp="1"/>
          </p:cNvSpPr>
          <p:nvPr>
            <p:ph idx="1"/>
          </p:nvPr>
        </p:nvSpPr>
        <p:spPr bwMode="auto">
          <a:xfrm>
            <a:off x="838200" y="1535321"/>
            <a:ext cx="9448800" cy="49146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nSpc>
                <a:spcPct val="100000"/>
              </a:lnSpc>
              <a:spcAft>
                <a:spcPts val="1200"/>
              </a:spcAft>
            </a:pPr>
            <a:r>
              <a:rPr lang="en-US" altLang="en-US" sz="3200" dirty="0">
                <a:cs typeface="Arial" charset="0"/>
              </a:rPr>
              <a:t>Missouri participated in a Traditional CFSR</a:t>
            </a:r>
          </a:p>
          <a:p>
            <a:pPr>
              <a:lnSpc>
                <a:spcPct val="100000"/>
              </a:lnSpc>
              <a:spcAft>
                <a:spcPts val="1200"/>
              </a:spcAft>
            </a:pPr>
            <a:r>
              <a:rPr lang="en-US" altLang="en-US" sz="3200" dirty="0">
                <a:cs typeface="Arial" charset="0"/>
              </a:rPr>
              <a:t>The review occurred during the week of July 23, 2017</a:t>
            </a:r>
          </a:p>
          <a:p>
            <a:pPr>
              <a:lnSpc>
                <a:spcPct val="100000"/>
              </a:lnSpc>
            </a:pPr>
            <a:r>
              <a:rPr lang="en-US" altLang="en-US" sz="3200" dirty="0">
                <a:cs typeface="Arial" charset="0"/>
              </a:rPr>
              <a:t>65 cases were reviewed using the federal Onsite Review Instrument (OSRI)</a:t>
            </a:r>
          </a:p>
          <a:p>
            <a:pPr lvl="1">
              <a:lnSpc>
                <a:spcPct val="100000"/>
              </a:lnSpc>
            </a:pPr>
            <a:r>
              <a:rPr lang="en-US" altLang="en-US" sz="2800" dirty="0">
                <a:cs typeface="Arial" charset="0"/>
              </a:rPr>
              <a:t>25 in-home services cases</a:t>
            </a:r>
          </a:p>
          <a:p>
            <a:pPr lvl="1">
              <a:lnSpc>
                <a:spcPct val="100000"/>
              </a:lnSpc>
            </a:pPr>
            <a:r>
              <a:rPr lang="en-US" altLang="en-US" sz="2800" dirty="0">
                <a:cs typeface="Arial" charset="0"/>
              </a:rPr>
              <a:t>40 foster care cases </a:t>
            </a:r>
          </a:p>
          <a:p>
            <a:pPr>
              <a:lnSpc>
                <a:spcPct val="100000"/>
              </a:lnSpc>
            </a:pPr>
            <a:r>
              <a:rPr lang="en-US" altLang="en-US" sz="3200" dirty="0">
                <a:cs typeface="Arial" charset="0"/>
              </a:rPr>
              <a:t>Cases were reviewed in the following sites: Jackson, Jasper, and St. Charles counties,</a:t>
            </a:r>
          </a:p>
        </p:txBody>
      </p:sp>
      <p:sp>
        <p:nvSpPr>
          <p:cNvPr id="4" name="Slide Number Placeholder 3"/>
          <p:cNvSpPr>
            <a:spLocks noGrp="1"/>
          </p:cNvSpPr>
          <p:nvPr>
            <p:ph type="sldNum" sz="quarter" idx="10"/>
          </p:nvPr>
        </p:nvSpPr>
        <p:spPr/>
        <p:txBody>
          <a:bodyPr/>
          <a:lstStyle/>
          <a:p>
            <a:pPr>
              <a:defRPr/>
            </a:pPr>
            <a:fld id="{3A376186-7584-4080-A189-CD1501504B38}" type="slidenum">
              <a:rPr lang="en-US" smtClean="0"/>
              <a:pPr>
                <a:defRPr/>
              </a:pPr>
              <a:t>7</a:t>
            </a:fld>
            <a:endParaRPr lang="en-US" dirty="0"/>
          </a:p>
        </p:txBody>
      </p:sp>
    </p:spTree>
    <p:extLst>
      <p:ext uri="{BB962C8B-B14F-4D97-AF65-F5344CB8AC3E}">
        <p14:creationId xmlns:p14="http://schemas.microsoft.com/office/powerpoint/2010/main" val="18309630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39197"/>
            <a:ext cx="9143999" cy="6897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H="1">
            <a:off x="1243853" y="0"/>
            <a:ext cx="10948147" cy="6897195"/>
          </a:xfrm>
          <a:prstGeom prst="rect">
            <a:avLst/>
          </a:prstGeom>
          <a:gradFill>
            <a:gsLst>
              <a:gs pos="50000">
                <a:srgbClr val="B5D4DF">
                  <a:lumMod val="85000"/>
                  <a:lumOff val="15000"/>
                  <a:alpha val="81000"/>
                </a:srgbClr>
              </a:gs>
              <a:gs pos="100000">
                <a:srgbClr val="107597"/>
              </a:gs>
              <a:gs pos="23000">
                <a:schemeClr val="bg1"/>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350" dirty="0"/>
          </a:p>
        </p:txBody>
      </p:sp>
      <p:sp>
        <p:nvSpPr>
          <p:cNvPr id="6" name="Rectangle 5"/>
          <p:cNvSpPr/>
          <p:nvPr/>
        </p:nvSpPr>
        <p:spPr>
          <a:xfrm>
            <a:off x="-19087" y="-39198"/>
            <a:ext cx="1262940" cy="6897195"/>
          </a:xfrm>
          <a:prstGeom prst="rect">
            <a:avLst/>
          </a:prstGeom>
          <a:gradFill flip="none" rotWithShape="1">
            <a:gsLst>
              <a:gs pos="10000">
                <a:schemeClr val="bg1"/>
              </a:gs>
              <a:gs pos="75000">
                <a:srgbClr val="645331">
                  <a:alpha val="54000"/>
                </a:srgb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75" dirty="0"/>
          </a:p>
        </p:txBody>
      </p:sp>
      <p:sp>
        <p:nvSpPr>
          <p:cNvPr id="3" name="Title 2">
            <a:extLst>
              <a:ext uri="{FF2B5EF4-FFF2-40B4-BE49-F238E27FC236}">
                <a16:creationId xmlns:a16="http://schemas.microsoft.com/office/drawing/2014/main" id="{34D26F22-BFC4-44E5-8188-43C8851F5704}"/>
              </a:ext>
            </a:extLst>
          </p:cNvPr>
          <p:cNvSpPr>
            <a:spLocks noGrp="1"/>
          </p:cNvSpPr>
          <p:nvPr>
            <p:ph type="title"/>
          </p:nvPr>
        </p:nvSpPr>
        <p:spPr>
          <a:xfrm>
            <a:off x="1524001" y="3582185"/>
            <a:ext cx="9004844" cy="1250030"/>
          </a:xfrm>
        </p:spPr>
        <p:txBody>
          <a:bodyPr/>
          <a:lstStyle/>
          <a:p>
            <a:r>
              <a:rPr lang="en-US" b="1" dirty="0"/>
              <a:t>CFSR Round 3 Findings</a:t>
            </a:r>
          </a:p>
        </p:txBody>
      </p:sp>
      <p:sp>
        <p:nvSpPr>
          <p:cNvPr id="5" name="Text Placeholder 4">
            <a:extLst>
              <a:ext uri="{FF2B5EF4-FFF2-40B4-BE49-F238E27FC236}">
                <a16:creationId xmlns:a16="http://schemas.microsoft.com/office/drawing/2014/main" id="{E45BB9E8-F43B-4E96-8194-B40EEF74190B}"/>
              </a:ext>
            </a:extLst>
          </p:cNvPr>
          <p:cNvSpPr>
            <a:spLocks noGrp="1"/>
          </p:cNvSpPr>
          <p:nvPr>
            <p:ph type="body" idx="1"/>
          </p:nvPr>
        </p:nvSpPr>
        <p:spPr>
          <a:xfrm>
            <a:off x="1524001" y="4871410"/>
            <a:ext cx="8848090" cy="812716"/>
          </a:xfrm>
        </p:spPr>
        <p:txBody>
          <a:bodyPr>
            <a:normAutofit/>
          </a:bodyPr>
          <a:lstStyle/>
          <a:p>
            <a:r>
              <a:rPr lang="en-US" sz="4800" dirty="0">
                <a:solidFill>
                  <a:schemeClr val="tx1"/>
                </a:solidFill>
              </a:rPr>
              <a:t>Missouri</a:t>
            </a:r>
            <a:endParaRPr lang="en-US" sz="5400" dirty="0"/>
          </a:p>
        </p:txBody>
      </p:sp>
      <p:sp>
        <p:nvSpPr>
          <p:cNvPr id="9" name="Slide Number Placeholder 8"/>
          <p:cNvSpPr>
            <a:spLocks noGrp="1"/>
          </p:cNvSpPr>
          <p:nvPr>
            <p:ph type="sldNum" sz="quarter" idx="12"/>
          </p:nvPr>
        </p:nvSpPr>
        <p:spPr/>
        <p:txBody>
          <a:bodyPr/>
          <a:lstStyle/>
          <a:p>
            <a:fld id="{9E66EACE-66A0-40D6-AF2F-9748ECA5A170}" type="slidenum">
              <a:rPr lang="en-US" smtClean="0"/>
              <a:t>8</a:t>
            </a:fld>
            <a:endParaRPr lang="en-US" dirty="0"/>
          </a:p>
        </p:txBody>
      </p:sp>
    </p:spTree>
    <p:extLst>
      <p:ext uri="{BB962C8B-B14F-4D97-AF65-F5344CB8AC3E}">
        <p14:creationId xmlns:p14="http://schemas.microsoft.com/office/powerpoint/2010/main" val="372093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838200" y="365125"/>
            <a:ext cx="10515600" cy="1325563"/>
          </a:xfrm>
        </p:spPr>
        <p:txBody>
          <a:bodyPr/>
          <a:lstStyle/>
          <a:p>
            <a:pPr algn="ctr"/>
            <a:r>
              <a:rPr lang="en-US" altLang="en-US" b="1" dirty="0">
                <a:cs typeface="Arial" charset="0"/>
              </a:rPr>
              <a:t>Safety, Permanency, and Well-Being Outcomes</a:t>
            </a:r>
          </a:p>
        </p:txBody>
      </p:sp>
      <p:sp>
        <p:nvSpPr>
          <p:cNvPr id="33795" name="Content Placeholder 2"/>
          <p:cNvSpPr>
            <a:spLocks noGrp="1"/>
          </p:cNvSpPr>
          <p:nvPr>
            <p:ph idx="1"/>
          </p:nvPr>
        </p:nvSpPr>
        <p:spPr bwMode="auto">
          <a:xfrm>
            <a:off x="838200" y="2201825"/>
            <a:ext cx="10515600" cy="4154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a:spcAft>
                <a:spcPts val="1800"/>
              </a:spcAft>
            </a:pPr>
            <a:r>
              <a:rPr lang="en-US" altLang="en-US" sz="3600" dirty="0">
                <a:cs typeface="Arial" charset="0"/>
              </a:rPr>
              <a:t>Substantial conformity </a:t>
            </a:r>
            <a:r>
              <a:rPr lang="en-US" sz="3600" dirty="0"/>
              <a:t>with a particular outcome requires 95% or more of the cases reviewed to be rated as having substantially achieved the outcome</a:t>
            </a:r>
          </a:p>
          <a:p>
            <a:pPr>
              <a:spcAft>
                <a:spcPts val="1800"/>
              </a:spcAft>
            </a:pPr>
            <a:r>
              <a:rPr lang="en-US" altLang="en-US" sz="3200" dirty="0">
                <a:latin typeface="Arial" charset="0"/>
                <a:cs typeface="Arial" charset="0"/>
              </a:rPr>
              <a:t>None of the 7 outcomes were found to be in substantial conformity</a:t>
            </a:r>
          </a:p>
        </p:txBody>
      </p:sp>
      <p:sp>
        <p:nvSpPr>
          <p:cNvPr id="4" name="Slide Number Placeholder 3"/>
          <p:cNvSpPr>
            <a:spLocks noGrp="1"/>
          </p:cNvSpPr>
          <p:nvPr>
            <p:ph type="sldNum" sz="quarter" idx="10"/>
          </p:nvPr>
        </p:nvSpPr>
        <p:spPr/>
        <p:txBody>
          <a:bodyPr/>
          <a:lstStyle/>
          <a:p>
            <a:pPr>
              <a:defRPr/>
            </a:pPr>
            <a:fld id="{738F1E3B-EC3B-4604-8DD3-A27B99E80C35}" type="slidenum">
              <a:rPr lang="en-US" smtClean="0"/>
              <a:pPr>
                <a:defRPr/>
              </a:pPr>
              <a:t>9</a:t>
            </a:fld>
            <a:endParaRPr lang="en-US" dirty="0"/>
          </a:p>
        </p:txBody>
      </p:sp>
    </p:spTree>
    <p:extLst>
      <p:ext uri="{BB962C8B-B14F-4D97-AF65-F5344CB8AC3E}">
        <p14:creationId xmlns:p14="http://schemas.microsoft.com/office/powerpoint/2010/main" val="3723474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10662</TotalTime>
  <Words>1821</Words>
  <Application>Microsoft Office PowerPoint</Application>
  <PresentationFormat>Widescreen</PresentationFormat>
  <Paragraphs>334</Paragraphs>
  <Slides>56</Slides>
  <Notes>48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56</vt:i4>
      </vt:variant>
    </vt:vector>
  </HeadingPairs>
  <TitlesOfParts>
    <vt:vector size="62" baseType="lpstr">
      <vt:lpstr>ＭＳ Ｐゴシック</vt:lpstr>
      <vt:lpstr>Arial</vt:lpstr>
      <vt:lpstr>Calibri</vt:lpstr>
      <vt:lpstr>Calibri Light</vt:lpstr>
      <vt:lpstr>Wingdings</vt:lpstr>
      <vt:lpstr>Office Theme</vt:lpstr>
      <vt:lpstr>PowerPoint Presentation</vt:lpstr>
      <vt:lpstr>Agenda</vt:lpstr>
      <vt:lpstr>Overview</vt:lpstr>
      <vt:lpstr>Child and Family Services Reviews</vt:lpstr>
      <vt:lpstr>CFSR Process</vt:lpstr>
      <vt:lpstr>Round 2 CFSR and PIP</vt:lpstr>
      <vt:lpstr>Round 3 Missouri CFSR</vt:lpstr>
      <vt:lpstr>CFSR Round 3 Findings</vt:lpstr>
      <vt:lpstr>Safety, Permanency, and Well-Being Outcomes</vt:lpstr>
      <vt:lpstr>CFSR Findings: Outcomes</vt:lpstr>
      <vt:lpstr>Safety Outcome 1</vt:lpstr>
      <vt:lpstr>Safety Outcome 1 State Performance</vt:lpstr>
      <vt:lpstr>Safety Outcome 2</vt:lpstr>
      <vt:lpstr>Safety Outcome 2 State Performance</vt:lpstr>
      <vt:lpstr>Permanency Outcome 1</vt:lpstr>
      <vt:lpstr>Permanency Outcome 1 State Performance</vt:lpstr>
      <vt:lpstr>Item 4: Placement Stability</vt:lpstr>
      <vt:lpstr>Item 5: Permanency Goal </vt:lpstr>
      <vt:lpstr>Item 6: Achieving Timely Permanency</vt:lpstr>
      <vt:lpstr>Permanency Outcome 2</vt:lpstr>
      <vt:lpstr>Permanency Outcome 2 State Performance</vt:lpstr>
      <vt:lpstr>Item 7: Placement with Sibling</vt:lpstr>
      <vt:lpstr>Item 8: Visiting With Parents and Siblings in Foster Care</vt:lpstr>
      <vt:lpstr>Item 9: Preserving Connections</vt:lpstr>
      <vt:lpstr>Item 10: Relative Placement</vt:lpstr>
      <vt:lpstr>Item 11: Relationship of Child in Care With Parents</vt:lpstr>
      <vt:lpstr>Well-Being Outcome 1</vt:lpstr>
      <vt:lpstr>Well-Being Outcome 1 State Performance</vt:lpstr>
      <vt:lpstr>Item 12: Needs Assessment and Services to Child, Parents, and Foster Parents</vt:lpstr>
      <vt:lpstr>Item 13: Child and Family Involvement in  Case Planning</vt:lpstr>
      <vt:lpstr>Item 14: Caseworker Visits with Children</vt:lpstr>
      <vt:lpstr>Item 15: Caseworker Visits with Parents</vt:lpstr>
      <vt:lpstr>Well-Being Outcome 2</vt:lpstr>
      <vt:lpstr>Well-Being Outcome 2 State Performance</vt:lpstr>
      <vt:lpstr>Well-Being Outcome 3</vt:lpstr>
      <vt:lpstr>Well-Being Outcome 3 State Performance</vt:lpstr>
      <vt:lpstr>Systemic Factors</vt:lpstr>
      <vt:lpstr>CFSR Systemic Factors</vt:lpstr>
      <vt:lpstr>Case Review System</vt:lpstr>
      <vt:lpstr>Quality Assurance System</vt:lpstr>
      <vt:lpstr>Staff and Provider Training</vt:lpstr>
      <vt:lpstr>Service Array and Resource Development</vt:lpstr>
      <vt:lpstr>Foster and Adoptive Parent Licensing, Recruitment and Retention</vt:lpstr>
      <vt:lpstr>Development of  Program Improvement Plan (PIP) Planning, Leading, and Sustaining Change</vt:lpstr>
      <vt:lpstr>PowerPoint Presentation</vt:lpstr>
      <vt:lpstr>Cross-Cutting Practice Concerns  </vt:lpstr>
      <vt:lpstr>PowerPoint Presentation</vt:lpstr>
      <vt:lpstr>Quality Safety and Needs Assessments</vt:lpstr>
      <vt:lpstr>PowerPoint Presentation</vt:lpstr>
      <vt:lpstr>Parent Engagement and Worker Visits</vt:lpstr>
      <vt:lpstr>Time to Permanency </vt:lpstr>
      <vt:lpstr>Timely Permanency for Children in Foster Care</vt:lpstr>
      <vt:lpstr>Workforce</vt:lpstr>
      <vt:lpstr>Stages of PIP Development</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Permanency Outcome 1</dc:title>
  <dc:creator>Maryellen Bearzi</dc:creator>
  <cp:lastModifiedBy>Townsend, Keith</cp:lastModifiedBy>
  <cp:revision>542</cp:revision>
  <cp:lastPrinted>2018-01-19T14:25:02Z</cp:lastPrinted>
  <dcterms:created xsi:type="dcterms:W3CDTF">2017-07-06T18:02:57Z</dcterms:created>
  <dcterms:modified xsi:type="dcterms:W3CDTF">2019-04-11T15:34:09Z</dcterms:modified>
</cp:coreProperties>
</file>